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31F"/>
    <a:srgbClr val="897635"/>
    <a:srgbClr val="887534"/>
    <a:srgbClr val="231F20"/>
    <a:srgbClr val="823262"/>
    <a:srgbClr val="832E62"/>
    <a:srgbClr val="822E62"/>
    <a:srgbClr val="42618D"/>
    <a:srgbClr val="43628E"/>
    <a:srgbClr val="302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39" autoAdjust="0"/>
    <p:restoredTop sz="94725" autoAdjust="0"/>
  </p:normalViewPr>
  <p:slideViewPr>
    <p:cSldViewPr snapToGrid="0">
      <p:cViewPr varScale="1">
        <p:scale>
          <a:sx n="74" d="100"/>
          <a:sy n="74" d="100"/>
        </p:scale>
        <p:origin x="19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82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18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03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74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27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33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61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45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08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93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94E71-CA1A-4B9F-ACE8-FC5C53A9CB55}" type="datetimeFigureOut">
              <a:rPr kumimoji="1" lang="ja-JP" altLang="en-US" smtClean="0"/>
              <a:t>2022/8/15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18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gle/HbY4whysTSjwsbmD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テキスト ボックス 45"/>
          <p:cNvSpPr txBox="1"/>
          <p:nvPr/>
        </p:nvSpPr>
        <p:spPr>
          <a:xfrm>
            <a:off x="32712" y="-6069"/>
            <a:ext cx="6825288" cy="43088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北中城村商工会の事業主・経理担当者へセミナー案内</a:t>
            </a:r>
            <a:endParaRPr lang="ja-JP" sz="2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-38355" y="521533"/>
            <a:ext cx="6830571" cy="1323439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dist"/>
            <a:r>
              <a:rPr lang="ja-JP" altLang="en-US" sz="4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早く</a:t>
            </a:r>
            <a:r>
              <a:rPr lang="ja-JP" altLang="en-US" sz="4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知りたい、</a:t>
            </a:r>
            <a:r>
              <a:rPr lang="ja-JP" altLang="en-US" sz="4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補助金申請の為</a:t>
            </a:r>
            <a:r>
              <a:rPr lang="ja-JP" altLang="en-US" sz="4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の</a:t>
            </a:r>
            <a:r>
              <a:rPr lang="ja-JP" altLang="en-US" sz="4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計画書</a:t>
            </a:r>
            <a:r>
              <a:rPr lang="ja-JP" altLang="en-US" sz="4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づくり</a:t>
            </a:r>
            <a:endParaRPr lang="ja-JP" altLang="en-US" sz="4000" b="1" spc="-300" dirty="0">
              <a:solidFill>
                <a:srgbClr val="FF0000"/>
              </a:solidFill>
              <a:latin typeface="HGGothicE" panose="020B0909000000000000" pitchFamily="49" charset="-128"/>
              <a:ea typeface="HGGothicE" panose="020B0909000000000000" pitchFamily="49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9453" y="2978231"/>
            <a:ext cx="6605221" cy="2677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日　時：</a:t>
            </a:r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</a:t>
            </a:r>
            <a:r>
              <a:rPr lang="en-US" altLang="ja-JP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（１２０分） </a:t>
            </a:r>
            <a:r>
              <a:rPr lang="ja-JP" altLang="en-US" sz="2400" b="1" dirty="0">
                <a:highlight>
                  <a:srgbClr val="FF0000"/>
                </a:highligh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　　　</a:t>
            </a:r>
            <a:endParaRPr lang="en-US" altLang="ja-JP" sz="2400" b="1" dirty="0">
              <a:highlight>
                <a:srgbClr val="FF0000"/>
              </a:highligh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令和　４年　</a:t>
            </a:r>
            <a:r>
              <a:rPr lang="en-US" altLang="ja-JP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月１３日（火）　</a:t>
            </a:r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１３：３０　～　１５：３０</a:t>
            </a:r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　所：　北中城村商工会　２階ホール </a:t>
            </a:r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b="1" dirty="0">
                <a:latin typeface="游ゴシック"/>
                <a:ea typeface="游ゴシック"/>
              </a:rPr>
              <a:t>　　　　　　　　　　　　　　　　　　　　　　　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625445" y="5935017"/>
            <a:ext cx="513410" cy="369332"/>
          </a:xfrm>
          <a:prstGeom prst="rect">
            <a:avLst/>
          </a:prstGeom>
        </p:spPr>
        <p:txBody>
          <a:bodyPr rot="0" spcFirstLastPara="0" vertOverflow="overflow" horzOverflow="overflow" vert="wordArt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dirty="0">
                <a:latin typeface="游ゴシック"/>
                <a:ea typeface="游ゴシック"/>
              </a:rPr>
              <a:t>​</a:t>
            </a:r>
            <a:endParaRPr lang="ja-JP" alt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9A71ECB-119B-4E62-9389-68501EB9DCD0}"/>
              </a:ext>
            </a:extLst>
          </p:cNvPr>
          <p:cNvSpPr/>
          <p:nvPr/>
        </p:nvSpPr>
        <p:spPr>
          <a:xfrm>
            <a:off x="1040424" y="7387172"/>
            <a:ext cx="2207482" cy="173495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12249BD-643A-49F0-9C28-3ECF4BB63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964861"/>
              </p:ext>
            </p:extLst>
          </p:nvPr>
        </p:nvGraphicFramePr>
        <p:xfrm>
          <a:off x="87513" y="7251471"/>
          <a:ext cx="6696171" cy="20317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0455">
                  <a:extLst>
                    <a:ext uri="{9D8B030D-6E8A-4147-A177-3AD203B41FA5}">
                      <a16:colId xmlns:a16="http://schemas.microsoft.com/office/drawing/2014/main" val="2772574230"/>
                    </a:ext>
                  </a:extLst>
                </a:gridCol>
                <a:gridCol w="1533119">
                  <a:extLst>
                    <a:ext uri="{9D8B030D-6E8A-4147-A177-3AD203B41FA5}">
                      <a16:colId xmlns:a16="http://schemas.microsoft.com/office/drawing/2014/main" val="716542499"/>
                    </a:ext>
                  </a:extLst>
                </a:gridCol>
                <a:gridCol w="561876">
                  <a:extLst>
                    <a:ext uri="{9D8B030D-6E8A-4147-A177-3AD203B41FA5}">
                      <a16:colId xmlns:a16="http://schemas.microsoft.com/office/drawing/2014/main" val="437902020"/>
                    </a:ext>
                  </a:extLst>
                </a:gridCol>
                <a:gridCol w="890975">
                  <a:extLst>
                    <a:ext uri="{9D8B030D-6E8A-4147-A177-3AD203B41FA5}">
                      <a16:colId xmlns:a16="http://schemas.microsoft.com/office/drawing/2014/main" val="996447020"/>
                    </a:ext>
                  </a:extLst>
                </a:gridCol>
                <a:gridCol w="955189">
                  <a:extLst>
                    <a:ext uri="{9D8B030D-6E8A-4147-A177-3AD203B41FA5}">
                      <a16:colId xmlns:a16="http://schemas.microsoft.com/office/drawing/2014/main" val="3490574272"/>
                    </a:ext>
                  </a:extLst>
                </a:gridCol>
                <a:gridCol w="1654557">
                  <a:extLst>
                    <a:ext uri="{9D8B030D-6E8A-4147-A177-3AD203B41FA5}">
                      <a16:colId xmlns:a16="http://schemas.microsoft.com/office/drawing/2014/main" val="2117248992"/>
                    </a:ext>
                  </a:extLst>
                </a:gridCol>
              </a:tblGrid>
              <a:tr h="568378">
                <a:tc gridSpan="6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solidFill>
                      <a:srgbClr val="231F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852048"/>
                  </a:ext>
                </a:extLst>
              </a:tr>
              <a:tr h="32524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事業所名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業種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458153"/>
                  </a:ext>
                </a:extLst>
              </a:tr>
              <a:tr h="32524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参加者名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人数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名様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役職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993880"/>
                  </a:ext>
                </a:extLst>
              </a:tr>
              <a:tr h="32524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メールアドレス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電話番号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9705"/>
                  </a:ext>
                </a:extLst>
              </a:tr>
              <a:tr h="32524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個別相談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①</a:t>
                      </a:r>
                      <a:r>
                        <a:rPr kumimoji="1" lang="ja-JP" altLang="en-US" sz="1400" b="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１５：３０～　</a:t>
                      </a:r>
                      <a:r>
                        <a:rPr lang="ja-JP" altLang="en-US" sz="1400" b="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②１６：００　</a:t>
                      </a:r>
                      <a:r>
                        <a:rPr lang="ja-JP" altLang="en-US" sz="1200" b="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　</a:t>
                      </a:r>
                      <a:r>
                        <a:rPr kumimoji="1" lang="ja-JP" altLang="en-US" sz="1200" b="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に〇をつけてお申込下さい。　　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申込順にて受付。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700" dirty="0"/>
                        <a:t>申込書</a:t>
                      </a:r>
                      <a:r>
                        <a:rPr kumimoji="1" lang="en-US" altLang="ja-JP" sz="700" dirty="0"/>
                        <a:t>QR</a:t>
                      </a:r>
                      <a:r>
                        <a:rPr kumimoji="1" lang="ja-JP" altLang="en-US" sz="700" dirty="0"/>
                        <a:t>コード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817890"/>
                  </a:ext>
                </a:extLst>
              </a:tr>
            </a:tbl>
          </a:graphicData>
        </a:graphic>
      </p:graphicFrame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293760EC-2E94-49EE-919B-533E5F422FD9}"/>
              </a:ext>
            </a:extLst>
          </p:cNvPr>
          <p:cNvSpPr txBox="1"/>
          <p:nvPr/>
        </p:nvSpPr>
        <p:spPr>
          <a:xfrm>
            <a:off x="4477998" y="7279598"/>
            <a:ext cx="1703172" cy="272608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０９８ー９３５ー３９３９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155517-BD53-4671-BC7D-DDE643EAEB4D}"/>
              </a:ext>
            </a:extLst>
          </p:cNvPr>
          <p:cNvSpPr/>
          <p:nvPr/>
        </p:nvSpPr>
        <p:spPr>
          <a:xfrm>
            <a:off x="317921" y="9364780"/>
            <a:ext cx="5883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accent2"/>
                </a:solidFill>
              </a:rPr>
              <a:t>参加登録は、こちら↓の参加申し込みフォームからも可能です。</a:t>
            </a:r>
            <a:endParaRPr lang="en-US" altLang="ja-JP" sz="1200" b="1" dirty="0">
              <a:solidFill>
                <a:schemeClr val="accent2"/>
              </a:solidFill>
            </a:endParaRPr>
          </a:p>
          <a:p>
            <a:r>
              <a:rPr lang="ja-JP" altLang="en-US" sz="1200" b="1" u="sng" dirty="0">
                <a:solidFill>
                  <a:schemeClr val="accent2"/>
                </a:solidFill>
              </a:rPr>
              <a:t>参加申し込みフォーム：</a:t>
            </a:r>
            <a:r>
              <a:rPr lang="en-US" altLang="ja-JP" sz="1200" b="1" u="sng" dirty="0">
                <a:solidFill>
                  <a:schemeClr val="accent2"/>
                </a:solidFill>
                <a:hlinkClick r:id="rId2"/>
              </a:rPr>
              <a:t>https://forms.gle/HbY4whysTSjwsbmD6</a:t>
            </a:r>
            <a:endParaRPr lang="en-US" altLang="ja-JP" sz="1200" b="1" u="sng" dirty="0">
              <a:solidFill>
                <a:schemeClr val="accent2"/>
              </a:solidFill>
            </a:endParaRPr>
          </a:p>
          <a:p>
            <a:endParaRPr lang="en-US" altLang="ja-JP" sz="1200" b="1" u="sng" dirty="0">
              <a:solidFill>
                <a:schemeClr val="accent2"/>
              </a:solidFill>
            </a:endParaRPr>
          </a:p>
          <a:p>
            <a:endParaRPr lang="en-US" altLang="ja-JP" sz="1200" b="1" u="sng" dirty="0">
              <a:solidFill>
                <a:schemeClr val="accent2"/>
              </a:solidFill>
            </a:endParaRPr>
          </a:p>
          <a:p>
            <a:endParaRPr lang="en-US" altLang="ja-JP" sz="1200" b="1" u="sng" dirty="0">
              <a:solidFill>
                <a:schemeClr val="accent2"/>
              </a:solidFill>
            </a:endParaRPr>
          </a:p>
          <a:p>
            <a:endParaRPr lang="ja-JP" altLang="en-US" sz="1200" b="1" u="sng" dirty="0">
              <a:solidFill>
                <a:schemeClr val="accent2"/>
              </a:solidFill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133D29B9-85AF-4E54-9E61-3F871291DC55}"/>
              </a:ext>
            </a:extLst>
          </p:cNvPr>
          <p:cNvGrpSpPr/>
          <p:nvPr/>
        </p:nvGrpSpPr>
        <p:grpSpPr>
          <a:xfrm>
            <a:off x="140142" y="7264591"/>
            <a:ext cx="726550" cy="547063"/>
            <a:chOff x="140142" y="8012290"/>
            <a:chExt cx="726550" cy="547063"/>
          </a:xfrm>
        </p:grpSpPr>
        <p:sp>
          <p:nvSpPr>
            <p:cNvPr id="60" name="楕円 59">
              <a:extLst>
                <a:ext uri="{FF2B5EF4-FFF2-40B4-BE49-F238E27FC236}">
                  <a16:creationId xmlns:a16="http://schemas.microsoft.com/office/drawing/2014/main" id="{A6D3D0E3-BB99-43D8-9BAA-508CE7DCC8D3}"/>
                </a:ext>
              </a:extLst>
            </p:cNvPr>
            <p:cNvSpPr/>
            <p:nvPr/>
          </p:nvSpPr>
          <p:spPr>
            <a:xfrm>
              <a:off x="150786" y="8012290"/>
              <a:ext cx="687060" cy="5470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E91AE24F-EA8D-4C4F-A998-36206E13FB10}"/>
                </a:ext>
              </a:extLst>
            </p:cNvPr>
            <p:cNvSpPr/>
            <p:nvPr/>
          </p:nvSpPr>
          <p:spPr>
            <a:xfrm>
              <a:off x="140142" y="8080698"/>
              <a:ext cx="72655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1050" b="1" dirty="0"/>
                <a:t>お申込み</a:t>
              </a:r>
              <a:endParaRPr kumimoji="1" lang="en-US" altLang="ja-JP" sz="1050" b="1" dirty="0"/>
            </a:p>
            <a:p>
              <a:pPr algn="ctr"/>
              <a:r>
                <a:rPr kumimoji="1" lang="ja-JP" altLang="en-US" sz="1050" b="1" dirty="0"/>
                <a:t>お問合せ</a:t>
              </a:r>
            </a:p>
          </p:txBody>
        </p:sp>
      </p:grp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67B9FC13-896D-46E5-B23C-5A0F5A4F8F2D}"/>
              </a:ext>
            </a:extLst>
          </p:cNvPr>
          <p:cNvSpPr/>
          <p:nvPr/>
        </p:nvSpPr>
        <p:spPr>
          <a:xfrm>
            <a:off x="4458672" y="4940115"/>
            <a:ext cx="2333545" cy="974987"/>
          </a:xfrm>
          <a:prstGeom prst="rect">
            <a:avLst/>
          </a:prstGeom>
          <a:solidFill>
            <a:schemeClr val="accent1"/>
          </a:solidFill>
          <a:ln>
            <a:solidFill>
              <a:srgbClr val="89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800" b="1" dirty="0">
                <a:highlight>
                  <a:srgbClr val="00FF00"/>
                </a:highlight>
              </a:rPr>
              <a:t> </a:t>
            </a:r>
            <a:endParaRPr lang="en-US" altLang="ja-JP" sz="800" b="1" dirty="0">
              <a:highlight>
                <a:srgbClr val="00FF00"/>
              </a:highlight>
            </a:endParaRPr>
          </a:p>
          <a:p>
            <a:pPr lvl="0"/>
            <a:r>
              <a:rPr lang="ja-JP" altLang="en-US" sz="1400" b="1" dirty="0">
                <a:solidFill>
                  <a:prstClr val="white"/>
                </a:solidFill>
                <a:highlight>
                  <a:srgbClr val="FF00FF"/>
                </a:highlight>
              </a:rPr>
              <a:t>下郡みず恵税理士事務所　所長　　　　　　　　　　</a:t>
            </a:r>
            <a:r>
              <a:rPr lang="ja-JP" altLang="en-US" sz="2400" b="1" dirty="0">
                <a:solidFill>
                  <a:prstClr val="white"/>
                </a:solidFill>
                <a:highlight>
                  <a:srgbClr val="FF00FF"/>
                </a:highlight>
              </a:rPr>
              <a:t>下郡  みず恵  氏</a:t>
            </a:r>
            <a:endParaRPr lang="en-US" altLang="ja-JP" sz="2400" b="1" dirty="0">
              <a:solidFill>
                <a:prstClr val="white"/>
              </a:solidFill>
              <a:highlight>
                <a:srgbClr val="FF00FF"/>
              </a:highlight>
            </a:endParaRPr>
          </a:p>
          <a:p>
            <a:pPr lvl="0"/>
            <a:endParaRPr lang="en-US" altLang="ja-JP" sz="1100" dirty="0">
              <a:solidFill>
                <a:prstClr val="white"/>
              </a:solidFill>
              <a:highlight>
                <a:srgbClr val="00FF00"/>
              </a:highlight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8BA2ED9-5DEA-BF8B-9792-8DA708707D4C}"/>
              </a:ext>
            </a:extLst>
          </p:cNvPr>
          <p:cNvGrpSpPr/>
          <p:nvPr/>
        </p:nvGrpSpPr>
        <p:grpSpPr>
          <a:xfrm>
            <a:off x="4209966" y="7172007"/>
            <a:ext cx="223386" cy="301912"/>
            <a:chOff x="2682127" y="8173276"/>
            <a:chExt cx="274904" cy="404966"/>
          </a:xfrm>
        </p:grpSpPr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DF2FFFFC-240B-E400-B7A0-FB2397C13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2127" y="8225817"/>
              <a:ext cx="266700" cy="352425"/>
            </a:xfrm>
            <a:prstGeom prst="rect">
              <a:avLst/>
            </a:prstGeom>
          </p:spPr>
        </p:pic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187D1EBC-7C72-5F93-028C-59158533E50D}"/>
                </a:ext>
              </a:extLst>
            </p:cNvPr>
            <p:cNvSpPr txBox="1"/>
            <p:nvPr/>
          </p:nvSpPr>
          <p:spPr>
            <a:xfrm>
              <a:off x="2682127" y="8173276"/>
              <a:ext cx="274904" cy="201017"/>
            </a:xfrm>
            <a:prstGeom prst="rect">
              <a:avLst/>
            </a:prstGeom>
            <a:solidFill>
              <a:srgbClr val="231F20"/>
            </a:solidFill>
            <a:ln>
              <a:solidFill>
                <a:srgbClr val="231F20"/>
              </a:solidFill>
            </a:ln>
          </p:spPr>
          <p:txBody>
            <a:bodyPr wrap="none" rtlCol="0">
              <a:noAutofit/>
            </a:bodyPr>
            <a:lstStyle/>
            <a:p>
              <a:endParaRPr kumimoji="1" lang="en-US" altLang="ja-JP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B18F835-63DB-CA95-E777-E4FB564A245F}"/>
              </a:ext>
            </a:extLst>
          </p:cNvPr>
          <p:cNvSpPr txBox="1"/>
          <p:nvPr/>
        </p:nvSpPr>
        <p:spPr>
          <a:xfrm>
            <a:off x="906627" y="7264591"/>
            <a:ext cx="3202185" cy="464770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北中城村商工会　担当：上間　平明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FA63495-65E7-E8B9-5E90-CA9E35A57339}"/>
              </a:ext>
            </a:extLst>
          </p:cNvPr>
          <p:cNvSpPr txBox="1"/>
          <p:nvPr/>
        </p:nvSpPr>
        <p:spPr>
          <a:xfrm>
            <a:off x="122737" y="2012031"/>
            <a:ext cx="6563533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dist"/>
            <a:r>
              <a:rPr lang="ja-JP" altLang="en-US" sz="2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稼業が発展する計画書</a:t>
            </a:r>
            <a:r>
              <a:rPr lang="ja-JP" altLang="en-US" sz="2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を作って</a:t>
            </a:r>
            <a:r>
              <a:rPr lang="ja-JP" altLang="en-US" sz="2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儲かって</a:t>
            </a:r>
            <a:r>
              <a:rPr lang="ja-JP" altLang="en-US" sz="2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みませんか。　　　　　持続化補助金で</a:t>
            </a:r>
            <a:r>
              <a:rPr lang="ja-JP" altLang="en-US" sz="2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新しいお客さんと取引先</a:t>
            </a:r>
            <a:r>
              <a:rPr lang="ja-JP" altLang="en-US" sz="2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を</a:t>
            </a:r>
            <a:r>
              <a:rPr lang="ja-JP" altLang="en-US" sz="2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増やし</a:t>
            </a:r>
            <a:r>
              <a:rPr lang="ja-JP" altLang="en-US" sz="2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ましょう。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0D16893-4565-8857-5F68-24051BA66923}"/>
              </a:ext>
            </a:extLst>
          </p:cNvPr>
          <p:cNvSpPr txBox="1"/>
          <p:nvPr/>
        </p:nvSpPr>
        <p:spPr>
          <a:xfrm>
            <a:off x="4477998" y="7522824"/>
            <a:ext cx="1703172" cy="272608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０９８ー９３５ー２９７８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8FABE8B-CE3B-07E1-0FEC-CCB64792A6C9}"/>
              </a:ext>
            </a:extLst>
          </p:cNvPr>
          <p:cNvSpPr txBox="1"/>
          <p:nvPr/>
        </p:nvSpPr>
        <p:spPr>
          <a:xfrm>
            <a:off x="4133217" y="7519845"/>
            <a:ext cx="291085" cy="154703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txBody>
          <a:bodyPr wrap="none" rtlCol="0">
            <a:noAutofit/>
          </a:bodyPr>
          <a:lstStyle/>
          <a:p>
            <a:r>
              <a:rPr kumimoji="1" lang="en-US" altLang="ja-JP" sz="1400" b="1" dirty="0">
                <a:solidFill>
                  <a:schemeClr val="bg2"/>
                </a:solidFill>
              </a:rPr>
              <a:t>FAX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FBA54258-39B8-DC0C-76FC-FC37D826B627}"/>
              </a:ext>
            </a:extLst>
          </p:cNvPr>
          <p:cNvSpPr txBox="1"/>
          <p:nvPr/>
        </p:nvSpPr>
        <p:spPr>
          <a:xfrm>
            <a:off x="112430" y="6435053"/>
            <a:ext cx="4302752" cy="70788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個　別　相　談</a:t>
            </a:r>
            <a:r>
              <a:rPr lang="en-US" altLang="ja-JP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（各３０分）</a:t>
            </a:r>
            <a:endParaRPr lang="en-US" altLang="ja-JP" sz="20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①１５：３０　～　 ②１６：００　～　　　　</a:t>
            </a:r>
            <a:r>
              <a:rPr lang="ja-JP" altLang="en-US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</a:t>
            </a:r>
            <a:endParaRPr lang="en-US" altLang="ja-JP" sz="1400" b="1" dirty="0">
              <a:latin typeface="游ゴシック"/>
              <a:ea typeface="游ゴシック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3A5AC2A-6CB4-BF07-ABE5-4A3E630BBFD9}"/>
              </a:ext>
            </a:extLst>
          </p:cNvPr>
          <p:cNvCxnSpPr>
            <a:cxnSpLocks/>
          </p:cNvCxnSpPr>
          <p:nvPr/>
        </p:nvCxnSpPr>
        <p:spPr>
          <a:xfrm>
            <a:off x="0" y="51196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A28D8E2E-C058-2F20-06F4-CE97F79167E8}"/>
              </a:ext>
            </a:extLst>
          </p:cNvPr>
          <p:cNvSpPr txBox="1"/>
          <p:nvPr/>
        </p:nvSpPr>
        <p:spPr>
          <a:xfrm>
            <a:off x="98454" y="5062317"/>
            <a:ext cx="4292445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en-US" altLang="ja-JP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講　　　　師　</a:t>
            </a:r>
            <a:r>
              <a:rPr lang="en-US" altLang="ja-JP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1400" b="1" dirty="0">
              <a:latin typeface="游ゴシック"/>
              <a:ea typeface="游ゴシック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465C284-74A8-A5C8-3F0B-7BDC892DBEFF}"/>
              </a:ext>
            </a:extLst>
          </p:cNvPr>
          <p:cNvSpPr txBox="1"/>
          <p:nvPr/>
        </p:nvSpPr>
        <p:spPr>
          <a:xfrm>
            <a:off x="4477998" y="5984279"/>
            <a:ext cx="2364621" cy="116955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400" b="1" i="0" dirty="0">
                <a:solidFill>
                  <a:srgbClr val="000000"/>
                </a:solidFill>
                <a:effectLst/>
                <a:latin typeface="Noto Sans JP"/>
              </a:rPr>
              <a:t>税理士業務に従事、事業承継や経営診断、経営再建、資金調達、創業などの支援や、新規事業の立ち上げなどに携わってきました。</a:t>
            </a:r>
            <a:r>
              <a:rPr lang="ja-JP" altLang="en-US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</a:t>
            </a:r>
            <a:r>
              <a:rPr lang="ja-JP" altLang="en-US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endParaRPr lang="en-US" altLang="ja-JP" sz="1400" b="1" dirty="0">
              <a:latin typeface="游ゴシック"/>
              <a:ea typeface="游ゴシック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31A7DA2A-A2E1-8899-4B81-3B3BE20F6A15}"/>
              </a:ext>
            </a:extLst>
          </p:cNvPr>
          <p:cNvSpPr txBox="1"/>
          <p:nvPr/>
        </p:nvSpPr>
        <p:spPr>
          <a:xfrm>
            <a:off x="1346929" y="7502861"/>
            <a:ext cx="2759440" cy="316162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effectLst/>
              </a:rPr>
              <a:t>✉</a:t>
            </a:r>
            <a:r>
              <a:rPr lang="en-US" altLang="ja-JP" sz="2000" dirty="0">
                <a:solidFill>
                  <a:schemeClr val="bg1"/>
                </a:solidFill>
                <a:effectLst/>
              </a:rPr>
              <a:t>h-uema@kitanaka.or.jp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296A27F-1386-09E3-008B-60CFE420AD3F}"/>
              </a:ext>
            </a:extLst>
          </p:cNvPr>
          <p:cNvSpPr txBox="1"/>
          <p:nvPr/>
        </p:nvSpPr>
        <p:spPr>
          <a:xfrm>
            <a:off x="122737" y="5637252"/>
            <a:ext cx="4292445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dist"/>
            <a:r>
              <a:rPr lang="ja-JP" altLang="en-US" sz="2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事業計画</a:t>
            </a:r>
            <a:r>
              <a:rPr lang="ja-JP" altLang="en-US" sz="2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について相談　　　　　　　　　　希望の事業者</a:t>
            </a:r>
            <a:r>
              <a:rPr lang="ja-JP" altLang="en-US" sz="2000" b="1" spc="-300">
                <a:latin typeface="HGGothicE" panose="020B0909000000000000" pitchFamily="49" charset="-128"/>
                <a:ea typeface="HGGothicE" panose="020B0909000000000000" pitchFamily="49" charset="-128"/>
              </a:rPr>
              <a:t>はお申し込み</a:t>
            </a:r>
            <a:r>
              <a:rPr lang="ja-JP" altLang="en-US" sz="2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下さい。</a:t>
            </a:r>
          </a:p>
        </p:txBody>
      </p:sp>
      <p:sp>
        <p:nvSpPr>
          <p:cNvPr id="49" name="四角形: 角を丸くする 48"/>
          <p:cNvSpPr/>
          <p:nvPr/>
        </p:nvSpPr>
        <p:spPr>
          <a:xfrm>
            <a:off x="150786" y="2835606"/>
            <a:ext cx="1229070" cy="154088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3600" b="1" dirty="0">
                <a:solidFill>
                  <a:srgbClr val="FF0000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参加無料</a:t>
            </a:r>
            <a:endParaRPr lang="ja-JP" sz="3600" dirty="0">
              <a:solidFill>
                <a:srgbClr val="FF0000"/>
              </a:solidFill>
              <a:latin typeface="HGSGothicE" panose="020B0900000000000000" pitchFamily="34" charset="-128"/>
              <a:ea typeface="HGSGothicE" panose="020B0900000000000000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3C46703-174A-3449-0E0A-3B1B0869AF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22" y="8871384"/>
            <a:ext cx="1040800" cy="104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6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C43D409DA86034CBE41444FD4C02273" ma:contentTypeVersion="10" ma:contentTypeDescription="新しいドキュメントを作成します。" ma:contentTypeScope="" ma:versionID="a3de6a030f1d141eb9ec9a376665ff92">
  <xsd:schema xmlns:xsd="http://www.w3.org/2001/XMLSchema" xmlns:xs="http://www.w3.org/2001/XMLSchema" xmlns:p="http://schemas.microsoft.com/office/2006/metadata/properties" xmlns:ns2="d8641140-a517-4153-8711-c7915f311ecf" xmlns:ns3="81c25833-ad4c-4d1f-8f8e-4395fe4c7958" targetNamespace="http://schemas.microsoft.com/office/2006/metadata/properties" ma:root="true" ma:fieldsID="5d8fe9a77046485e2e85c7353996ba88" ns2:_="" ns3:_="">
    <xsd:import namespace="d8641140-a517-4153-8711-c7915f311ecf"/>
    <xsd:import namespace="81c25833-ad4c-4d1f-8f8e-4395fe4c79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641140-a517-4153-8711-c7915f311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25833-ad4c-4d1f-8f8e-4395fe4c795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CD2F63-B915-4EAB-B579-36A2274EB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641140-a517-4153-8711-c7915f311ecf"/>
    <ds:schemaRef ds:uri="81c25833-ad4c-4d1f-8f8e-4395fe4c79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2FEF2C-8B73-4C35-9602-5DC410073D4B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d8641140-a517-4153-8711-c7915f311ecf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81c25833-ad4c-4d1f-8f8e-4395fe4c7958"/>
  </ds:schemaRefs>
</ds:datastoreItem>
</file>

<file path=customXml/itemProps3.xml><?xml version="1.0" encoding="utf-8"?>
<ds:datastoreItem xmlns:ds="http://schemas.openxmlformats.org/officeDocument/2006/customXml" ds:itemID="{D2A18E3C-CBCE-479D-B4BA-8918F68D99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11790</TotalTime>
  <Words>235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HGSGothicE</vt:lpstr>
      <vt:lpstr>HGGothicE</vt:lpstr>
      <vt:lpstr>Noto Sans JP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比嘉智明</dc:creator>
  <cp:lastModifiedBy>北中城村 商工会</cp:lastModifiedBy>
  <cp:revision>213</cp:revision>
  <cp:lastPrinted>2022-08-09T07:50:44Z</cp:lastPrinted>
  <dcterms:created xsi:type="dcterms:W3CDTF">2016-12-05T14:28:47Z</dcterms:created>
  <dcterms:modified xsi:type="dcterms:W3CDTF">2022-08-15T03:05:48Z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0x0101001C43D409DA86034CBE41444FD4C02273</vt:lpwstr>
  </property>
</Properties>
</file>