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23" autoAdjust="0"/>
  </p:normalViewPr>
  <p:slideViewPr>
    <p:cSldViewPr snapToGrid="0">
      <p:cViewPr>
        <p:scale>
          <a:sx n="130" d="100"/>
          <a:sy n="130" d="100"/>
        </p:scale>
        <p:origin x="630" y="-50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2808" y="6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31033484-3FF0-4957-A429-6F9558A27ECA}" type="datetimeFigureOut">
              <a:rPr kumimoji="1" lang="ja-JP" altLang="en-US" smtClean="0"/>
              <a:t>2022/8/1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6F45D3A4-F699-42B2-A383-B30E57AE3751}" type="slidenum">
              <a:rPr kumimoji="1" lang="ja-JP" altLang="en-US" smtClean="0"/>
              <a:t>‹#›</a:t>
            </a:fld>
            <a:endParaRPr kumimoji="1" lang="ja-JP" altLang="en-US"/>
          </a:p>
        </p:txBody>
      </p:sp>
    </p:spTree>
    <p:extLst>
      <p:ext uri="{BB962C8B-B14F-4D97-AF65-F5344CB8AC3E}">
        <p14:creationId xmlns:p14="http://schemas.microsoft.com/office/powerpoint/2010/main" val="3957281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20925"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45D3A4-F699-42B2-A383-B30E57AE3751}" type="slidenum">
              <a:rPr kumimoji="1" lang="ja-JP" altLang="en-US" smtClean="0"/>
              <a:t>1</a:t>
            </a:fld>
            <a:endParaRPr kumimoji="1" lang="ja-JP" altLang="en-US"/>
          </a:p>
        </p:txBody>
      </p:sp>
    </p:spTree>
    <p:extLst>
      <p:ext uri="{BB962C8B-B14F-4D97-AF65-F5344CB8AC3E}">
        <p14:creationId xmlns:p14="http://schemas.microsoft.com/office/powerpoint/2010/main" val="14775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291217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192548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116555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70424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190225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336251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205609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267146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374473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93179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B99026-4A43-4C43-800E-13B6EF8B156E}"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2844451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7B99026-4A43-4C43-800E-13B6EF8B156E}" type="datetimeFigureOut">
              <a:rPr kumimoji="1" lang="ja-JP" altLang="en-US" smtClean="0"/>
              <a:t>2022/8/1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89683B5-D821-4BA3-BE5C-F6AAC65B91B7}" type="slidenum">
              <a:rPr kumimoji="1" lang="ja-JP" altLang="en-US" smtClean="0"/>
              <a:t>‹#›</a:t>
            </a:fld>
            <a:endParaRPr kumimoji="1" lang="ja-JP" altLang="en-US"/>
          </a:p>
        </p:txBody>
      </p:sp>
    </p:spTree>
    <p:extLst>
      <p:ext uri="{BB962C8B-B14F-4D97-AF65-F5344CB8AC3E}">
        <p14:creationId xmlns:p14="http://schemas.microsoft.com/office/powerpoint/2010/main" val="2162169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90384C00-ABC1-4CB9-91BD-F7F8810263F5}"/>
              </a:ext>
            </a:extLst>
          </p:cNvPr>
          <p:cNvSpPr txBox="1"/>
          <p:nvPr/>
        </p:nvSpPr>
        <p:spPr>
          <a:xfrm>
            <a:off x="192537" y="444699"/>
            <a:ext cx="1034722" cy="306467"/>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200" dirty="0">
                <a:latin typeface="HGP明朝B" panose="02020800000000000000" pitchFamily="18" charset="-128"/>
                <a:ea typeface="HGP明朝B" panose="02020800000000000000" pitchFamily="18" charset="-128"/>
              </a:rPr>
              <a:t>受講料無料</a:t>
            </a:r>
            <a:endParaRPr lang="en-US" altLang="ja-JP" sz="1200" dirty="0">
              <a:latin typeface="HGP明朝B" panose="02020800000000000000" pitchFamily="18" charset="-128"/>
              <a:ea typeface="HGP明朝B" panose="02020800000000000000" pitchFamily="18" charset="-128"/>
            </a:endParaRPr>
          </a:p>
        </p:txBody>
      </p:sp>
      <p:sp>
        <p:nvSpPr>
          <p:cNvPr id="2" name="吹き出し: 円形 1">
            <a:extLst>
              <a:ext uri="{FF2B5EF4-FFF2-40B4-BE49-F238E27FC236}">
                <a16:creationId xmlns:a16="http://schemas.microsoft.com/office/drawing/2014/main" id="{DA791AFB-E794-46B7-9260-623880516395}"/>
              </a:ext>
            </a:extLst>
          </p:cNvPr>
          <p:cNvSpPr/>
          <p:nvPr/>
        </p:nvSpPr>
        <p:spPr>
          <a:xfrm>
            <a:off x="192536" y="281063"/>
            <a:ext cx="1034723" cy="637225"/>
          </a:xfrm>
          <a:prstGeom prst="wedgeEllipseCallout">
            <a:avLst>
              <a:gd name="adj1" fmla="val 16497"/>
              <a:gd name="adj2" fmla="val 103940"/>
            </a:avLst>
          </a:prstGeom>
          <a:noFill/>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ja-JP" altLang="en-US" sz="1401" b="1" dirty="0"/>
          </a:p>
        </p:txBody>
      </p:sp>
      <p:sp>
        <p:nvSpPr>
          <p:cNvPr id="4" name="テキスト ボックス 3">
            <a:extLst>
              <a:ext uri="{FF2B5EF4-FFF2-40B4-BE49-F238E27FC236}">
                <a16:creationId xmlns:a16="http://schemas.microsoft.com/office/drawing/2014/main" id="{B1764B15-5B0C-491F-84FB-9CA67208E86C}"/>
              </a:ext>
            </a:extLst>
          </p:cNvPr>
          <p:cNvSpPr txBox="1"/>
          <p:nvPr/>
        </p:nvSpPr>
        <p:spPr>
          <a:xfrm>
            <a:off x="496112" y="3126944"/>
            <a:ext cx="5015410" cy="510778"/>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lang="ja-JP" altLang="en-US" sz="1200" b="1" dirty="0">
                <a:latin typeface="HGP明朝B" panose="02020800000000000000" pitchFamily="18" charset="-128"/>
                <a:ea typeface="HGP明朝B" panose="02020800000000000000" pitchFamily="18" charset="-128"/>
              </a:rPr>
              <a:t>■　日　時／</a:t>
            </a:r>
            <a:r>
              <a:rPr lang="ja-JP" altLang="en-US" sz="1600" b="1" u="sng" dirty="0">
                <a:latin typeface="HGP明朝B" panose="02020800000000000000" pitchFamily="18" charset="-128"/>
                <a:ea typeface="HGP明朝B" panose="02020800000000000000" pitchFamily="18" charset="-128"/>
              </a:rPr>
              <a:t>令和４年</a:t>
            </a:r>
            <a:r>
              <a:rPr lang="ja-JP" altLang="en-US" sz="2400" b="1" u="sng" dirty="0">
                <a:latin typeface="HGP明朝B" panose="02020800000000000000" pitchFamily="18" charset="-128"/>
                <a:ea typeface="HGP明朝B" panose="02020800000000000000" pitchFamily="18" charset="-128"/>
              </a:rPr>
              <a:t>８</a:t>
            </a:r>
            <a:r>
              <a:rPr lang="ja-JP" altLang="en-US" sz="1600" b="1" u="sng" dirty="0">
                <a:latin typeface="HGP明朝B" panose="02020800000000000000" pitchFamily="18" charset="-128"/>
                <a:ea typeface="HGP明朝B" panose="02020800000000000000" pitchFamily="18" charset="-128"/>
              </a:rPr>
              <a:t>月</a:t>
            </a:r>
            <a:r>
              <a:rPr lang="ja-JP" altLang="en-US" sz="2400" b="1" u="sng" dirty="0">
                <a:latin typeface="HGP明朝B" panose="02020800000000000000" pitchFamily="18" charset="-128"/>
                <a:ea typeface="HGP明朝B" panose="02020800000000000000" pitchFamily="18" charset="-128"/>
              </a:rPr>
              <a:t>２３</a:t>
            </a:r>
            <a:r>
              <a:rPr lang="ja-JP" altLang="en-US" sz="1600" b="1" u="sng" dirty="0">
                <a:latin typeface="HGP明朝B" panose="02020800000000000000" pitchFamily="18" charset="-128"/>
                <a:ea typeface="HGP明朝B" panose="02020800000000000000" pitchFamily="18" charset="-128"/>
              </a:rPr>
              <a:t>日（火）</a:t>
            </a:r>
            <a:r>
              <a:rPr lang="en-US" altLang="ja-JP" sz="1200" b="1" dirty="0">
                <a:latin typeface="HGP明朝B" panose="02020800000000000000" pitchFamily="18" charset="-128"/>
                <a:ea typeface="HGP明朝B" panose="02020800000000000000" pitchFamily="18" charset="-128"/>
              </a:rPr>
              <a:t> </a:t>
            </a:r>
            <a:r>
              <a:rPr lang="ja-JP" altLang="en-US" sz="1200" b="1" dirty="0">
                <a:latin typeface="HGP明朝B" panose="02020800000000000000" pitchFamily="18" charset="-128"/>
                <a:ea typeface="HGP明朝B" panose="02020800000000000000" pitchFamily="18" charset="-128"/>
              </a:rPr>
              <a:t>　　</a:t>
            </a:r>
            <a:r>
              <a:rPr lang="ja-JP" altLang="en-US" sz="1801" b="1" dirty="0">
                <a:latin typeface="HGP明朝B" panose="02020800000000000000" pitchFamily="18" charset="-128"/>
                <a:ea typeface="HGP明朝B" panose="02020800000000000000" pitchFamily="18" charset="-128"/>
              </a:rPr>
              <a:t>１３</a:t>
            </a:r>
            <a:r>
              <a:rPr lang="en-US" altLang="ja-JP" sz="1801" b="1" dirty="0">
                <a:latin typeface="HGP明朝B" panose="02020800000000000000" pitchFamily="18" charset="-128"/>
                <a:ea typeface="HGP明朝B" panose="02020800000000000000" pitchFamily="18" charset="-128"/>
              </a:rPr>
              <a:t>:</a:t>
            </a:r>
            <a:r>
              <a:rPr lang="ja-JP" altLang="en-US" sz="1801" b="1" dirty="0">
                <a:latin typeface="HGP明朝B" panose="02020800000000000000" pitchFamily="18" charset="-128"/>
                <a:ea typeface="HGP明朝B" panose="02020800000000000000" pitchFamily="18" charset="-128"/>
              </a:rPr>
              <a:t>３０～</a:t>
            </a:r>
            <a:r>
              <a:rPr lang="en-US" altLang="ja-JP" sz="1801" b="1" dirty="0">
                <a:latin typeface="HGP明朝B" panose="02020800000000000000" pitchFamily="18" charset="-128"/>
                <a:ea typeface="HGP明朝B" panose="02020800000000000000" pitchFamily="18" charset="-128"/>
              </a:rPr>
              <a:t>16</a:t>
            </a:r>
            <a:r>
              <a:rPr lang="ja-JP" altLang="en-US" sz="1801" b="1" dirty="0">
                <a:latin typeface="HGP明朝B" panose="02020800000000000000" pitchFamily="18" charset="-128"/>
                <a:ea typeface="HGP明朝B" panose="02020800000000000000" pitchFamily="18" charset="-128"/>
              </a:rPr>
              <a:t>：３０　　</a:t>
            </a:r>
            <a:endParaRPr lang="en-US" altLang="ja-JP" sz="1801" b="1" u="sng" dirty="0">
              <a:latin typeface="HGP明朝B" panose="02020800000000000000" pitchFamily="18" charset="-128"/>
              <a:ea typeface="HGP明朝B" panose="02020800000000000000" pitchFamily="18" charset="-128"/>
            </a:endParaRPr>
          </a:p>
        </p:txBody>
      </p:sp>
      <p:sp>
        <p:nvSpPr>
          <p:cNvPr id="21" name="サブタイトル 2"/>
          <p:cNvSpPr txBox="1">
            <a:spLocks/>
          </p:cNvSpPr>
          <p:nvPr/>
        </p:nvSpPr>
        <p:spPr>
          <a:xfrm>
            <a:off x="379338" y="3828428"/>
            <a:ext cx="3122517" cy="802539"/>
          </a:xfrm>
          <a:prstGeom prst="rect">
            <a:avLst/>
          </a:prstGeom>
        </p:spPr>
        <p:txBody>
          <a:bodyPr vert="horz" lIns="91440" tIns="45721" rIns="91440" bIns="45721"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401" b="1" dirty="0">
                <a:latin typeface="HGP明朝B" panose="02020800000000000000" pitchFamily="18" charset="-128"/>
                <a:ea typeface="HGP明朝B" panose="02020800000000000000" pitchFamily="18" charset="-128"/>
              </a:rPr>
              <a:t> 　</a:t>
            </a:r>
            <a:r>
              <a:rPr lang="ja-JP" altLang="en-US" sz="1200" b="1" dirty="0">
                <a:latin typeface="HGP明朝B" panose="02020800000000000000" pitchFamily="18" charset="-128"/>
                <a:ea typeface="HGP明朝B" panose="02020800000000000000" pitchFamily="18" charset="-128"/>
              </a:rPr>
              <a:t>■　場　所／</a:t>
            </a:r>
            <a:r>
              <a:rPr lang="ja-JP" altLang="en-US" sz="1200" dirty="0">
                <a:latin typeface="HGP明朝B" panose="02020800000000000000" pitchFamily="18" charset="-128"/>
                <a:ea typeface="HGP明朝B" panose="02020800000000000000" pitchFamily="18" charset="-128"/>
              </a:rPr>
              <a:t> 北中城村商工業研修等施設</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２階　ホール</a:t>
            </a:r>
            <a:endParaRPr lang="en-US" altLang="ja-JP" sz="1200" dirty="0">
              <a:latin typeface="HGP明朝B" panose="02020800000000000000" pitchFamily="18" charset="-128"/>
              <a:ea typeface="HGP明朝B" panose="02020800000000000000" pitchFamily="18" charset="-128"/>
            </a:endParaRPr>
          </a:p>
          <a:p>
            <a:pPr algn="l"/>
            <a:r>
              <a:rPr lang="ja-JP" altLang="en-US" sz="1001" dirty="0">
                <a:latin typeface="HGP明朝B" panose="02020800000000000000" pitchFamily="18" charset="-128"/>
                <a:ea typeface="HGP明朝B" panose="02020800000000000000" pitchFamily="18" charset="-128"/>
              </a:rPr>
              <a:t>              　　　　　　（住所：北中城村仲順</a:t>
            </a:r>
            <a:r>
              <a:rPr lang="en-US" altLang="ja-JP" sz="1001" dirty="0">
                <a:latin typeface="HGP明朝B" panose="02020800000000000000" pitchFamily="18" charset="-128"/>
                <a:ea typeface="HGP明朝B" panose="02020800000000000000" pitchFamily="18" charset="-128"/>
              </a:rPr>
              <a:t>432</a:t>
            </a:r>
            <a:r>
              <a:rPr lang="ja-JP" altLang="en-US" sz="1001" dirty="0">
                <a:latin typeface="HGP明朝B" panose="02020800000000000000" pitchFamily="18" charset="-128"/>
                <a:ea typeface="HGP明朝B" panose="02020800000000000000" pitchFamily="18" charset="-128"/>
              </a:rPr>
              <a:t>）</a:t>
            </a:r>
            <a:endParaRPr lang="en-US" altLang="ja-JP" sz="1001" dirty="0">
              <a:latin typeface="HGP明朝B" panose="02020800000000000000" pitchFamily="18" charset="-128"/>
              <a:ea typeface="HGP明朝B" panose="02020800000000000000" pitchFamily="18" charset="-128"/>
            </a:endParaRPr>
          </a:p>
          <a:p>
            <a:pPr algn="l"/>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a:t>
            </a:r>
            <a:endParaRPr lang="en-US" altLang="ja-JP" sz="1200" dirty="0">
              <a:latin typeface="HGP明朝B" panose="02020800000000000000" pitchFamily="18" charset="-128"/>
              <a:ea typeface="HGP明朝B" panose="02020800000000000000" pitchFamily="18" charset="-128"/>
            </a:endParaRPr>
          </a:p>
        </p:txBody>
      </p:sp>
      <p:sp>
        <p:nvSpPr>
          <p:cNvPr id="17" name="サブタイトル 2">
            <a:extLst>
              <a:ext uri="{FF2B5EF4-FFF2-40B4-BE49-F238E27FC236}">
                <a16:creationId xmlns:a16="http://schemas.microsoft.com/office/drawing/2014/main" id="{571AC1F8-451F-4BB2-B5BF-76D45B14EC82}"/>
              </a:ext>
            </a:extLst>
          </p:cNvPr>
          <p:cNvSpPr txBox="1">
            <a:spLocks/>
          </p:cNvSpPr>
          <p:nvPr/>
        </p:nvSpPr>
        <p:spPr>
          <a:xfrm>
            <a:off x="387265" y="4856032"/>
            <a:ext cx="2775260" cy="476146"/>
          </a:xfrm>
          <a:prstGeom prst="rect">
            <a:avLst/>
          </a:prstGeom>
        </p:spPr>
        <p:txBody>
          <a:bodyPr vert="horz" lIns="91440" tIns="45721" rIns="91440" bIns="45721"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200" dirty="0">
                <a:latin typeface="HGP明朝B" panose="02020800000000000000" pitchFamily="18" charset="-128"/>
                <a:ea typeface="HGP明朝B" panose="02020800000000000000" pitchFamily="18" charset="-128"/>
              </a:rPr>
              <a:t> 　 ■　</a:t>
            </a:r>
            <a:r>
              <a:rPr lang="ja-JP" altLang="en-US" sz="1200" b="1" dirty="0">
                <a:latin typeface="HGP明朝B" panose="02020800000000000000" pitchFamily="18" charset="-128"/>
                <a:ea typeface="HGP明朝B" panose="02020800000000000000" pitchFamily="18" charset="-128"/>
              </a:rPr>
              <a:t>講　師／</a:t>
            </a:r>
            <a:r>
              <a:rPr lang="ja-JP" altLang="en-US" sz="1200" dirty="0">
                <a:latin typeface="HGP明朝B" panose="02020800000000000000" pitchFamily="18" charset="-128"/>
                <a:ea typeface="HGP明朝B" panose="02020800000000000000" pitchFamily="18" charset="-128"/>
              </a:rPr>
              <a:t>  税理士　岩崎　薫　氏</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a:t>
            </a:r>
            <a:r>
              <a:rPr lang="ja-JP" altLang="en-US" sz="1050" dirty="0">
                <a:latin typeface="HGP明朝B" panose="02020800000000000000" pitchFamily="18" charset="-128"/>
                <a:ea typeface="HGP明朝B" panose="02020800000000000000" pitchFamily="18" charset="-128"/>
              </a:rPr>
              <a:t>（くさかんむり合同会社）</a:t>
            </a:r>
            <a:endParaRPr lang="en-US" altLang="ja-JP" sz="1050" dirty="0">
              <a:latin typeface="HGP明朝B" panose="02020800000000000000" pitchFamily="18" charset="-128"/>
              <a:ea typeface="HGP明朝B" panose="02020800000000000000" pitchFamily="18" charset="-128"/>
            </a:endParaRPr>
          </a:p>
          <a:p>
            <a:endParaRPr lang="en-US" altLang="ja-JP" sz="1200" dirty="0">
              <a:latin typeface="HG丸ｺﾞｼｯｸM-PRO" panose="020F0600000000000000" pitchFamily="50" charset="-128"/>
              <a:ea typeface="HG丸ｺﾞｼｯｸM-PRO" panose="020F0600000000000000" pitchFamily="50" charset="-128"/>
            </a:endParaRPr>
          </a:p>
          <a:p>
            <a:pPr algn="l"/>
            <a:endParaRPr lang="en-US" altLang="ja-JP" sz="1200" dirty="0">
              <a:latin typeface="HGP明朝B" panose="02020800000000000000" pitchFamily="18" charset="-128"/>
              <a:ea typeface="HGP明朝B" panose="02020800000000000000" pitchFamily="18" charset="-128"/>
            </a:endParaRPr>
          </a:p>
        </p:txBody>
      </p:sp>
      <p:sp>
        <p:nvSpPr>
          <p:cNvPr id="40" name="タイトル 1">
            <a:extLst>
              <a:ext uri="{FF2B5EF4-FFF2-40B4-BE49-F238E27FC236}">
                <a16:creationId xmlns:a16="http://schemas.microsoft.com/office/drawing/2014/main" id="{26423D88-7BB2-4EBF-8074-064482B96574}"/>
              </a:ext>
            </a:extLst>
          </p:cNvPr>
          <p:cNvSpPr txBox="1">
            <a:spLocks/>
          </p:cNvSpPr>
          <p:nvPr/>
        </p:nvSpPr>
        <p:spPr>
          <a:xfrm>
            <a:off x="362149" y="1078330"/>
            <a:ext cx="5908159" cy="2253271"/>
          </a:xfrm>
          <a:prstGeom prst="horizontalScroll">
            <a:avLst/>
          </a:prstGeom>
        </p:spPr>
        <p:style>
          <a:lnRef idx="2">
            <a:schemeClr val="dk1"/>
          </a:lnRef>
          <a:fillRef idx="1">
            <a:schemeClr val="lt1"/>
          </a:fillRef>
          <a:effectRef idx="0">
            <a:schemeClr val="dk1"/>
          </a:effectRef>
          <a:fontRef idx="minor">
            <a:schemeClr val="dk1"/>
          </a:fontRef>
        </p:style>
        <p:txBody>
          <a:bodyPr vert="horz" lIns="91440" tIns="45721" rIns="91440" bIns="45721" rtlCol="0" anchor="b">
            <a:normAutofit/>
          </a:bodyPr>
          <a:lstStyle>
            <a:lvl1pPr algn="ctr" defTabSz="685800" rtl="0" eaLnBrk="1" latinLnBrk="0" hangingPunct="1">
              <a:lnSpc>
                <a:spcPct val="90000"/>
              </a:lnSpc>
              <a:spcBef>
                <a:spcPct val="0"/>
              </a:spcBef>
              <a:buNone/>
              <a:defRPr kumimoji="1"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200" dirty="0">
                <a:latin typeface="HGP明朝B" panose="02020800000000000000" pitchFamily="18" charset="-128"/>
                <a:ea typeface="HGP明朝B" panose="02020800000000000000" pitchFamily="18" charset="-128"/>
              </a:rPr>
              <a:t>　令和５年１０月から導入予定の消費税インボイス制度（適格請求書等の保存方式）のご準備はできていますか？また、どのような制度かご存じでしょうか？</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免税事業者だから関係ないと思っていませんか？</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事業所への影響や今から何を準備したらいいのか？まだまだ先のことだから・・・・</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ではいけません！！</a:t>
            </a:r>
            <a:endParaRPr lang="en-US" altLang="ja-JP" sz="1200" dirty="0">
              <a:latin typeface="HGP明朝B" panose="02020800000000000000" pitchFamily="18" charset="-128"/>
              <a:ea typeface="HGP明朝B" panose="02020800000000000000" pitchFamily="18" charset="-128"/>
            </a:endParaRPr>
          </a:p>
          <a:p>
            <a:pPr algn="l"/>
            <a:r>
              <a:rPr lang="ja-JP" altLang="en-US" sz="1200" dirty="0">
                <a:latin typeface="HGP明朝B" panose="02020800000000000000" pitchFamily="18" charset="-128"/>
                <a:ea typeface="HGP明朝B" panose="02020800000000000000" pitchFamily="18" charset="-128"/>
              </a:rPr>
              <a:t>　今回のセミナーでは、これからの「インボイス制度」に対応するための準備すべき内容等をわかりやすく説明いたします。ぜひ、税務の知識を深め、今からご準備を始めましょう！！</a:t>
            </a:r>
            <a:endParaRPr lang="en-US" altLang="ja-JP" sz="1200" dirty="0">
              <a:latin typeface="HGP明朝B" panose="02020800000000000000" pitchFamily="18" charset="-128"/>
              <a:ea typeface="HGP明朝B" panose="02020800000000000000" pitchFamily="18" charset="-128"/>
            </a:endParaRPr>
          </a:p>
          <a:p>
            <a:pPr algn="l"/>
            <a:endParaRPr lang="en-US" altLang="ja-JP" sz="1200" dirty="0">
              <a:latin typeface="HGP明朝B" panose="02020800000000000000" pitchFamily="18" charset="-128"/>
              <a:ea typeface="HGP明朝B" panose="02020800000000000000" pitchFamily="18" charset="-128"/>
            </a:endParaRPr>
          </a:p>
        </p:txBody>
      </p:sp>
      <p:sp>
        <p:nvSpPr>
          <p:cNvPr id="9" name="サブタイトル 2"/>
          <p:cNvSpPr txBox="1">
            <a:spLocks/>
          </p:cNvSpPr>
          <p:nvPr/>
        </p:nvSpPr>
        <p:spPr>
          <a:xfrm>
            <a:off x="3433879" y="4497270"/>
            <a:ext cx="2706122" cy="409929"/>
          </a:xfrm>
          <a:prstGeom prst="rect">
            <a:avLst/>
          </a:prstGeom>
        </p:spPr>
        <p:txBody>
          <a:bodyPr vert="horz" lIns="91440" tIns="45721" rIns="91440" bIns="45721"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endParaRPr lang="en-US" altLang="ja-JP" sz="1200" b="1" dirty="0">
              <a:latin typeface="HGP明朝B" panose="02020800000000000000" pitchFamily="18" charset="-128"/>
              <a:ea typeface="HGP明朝B" panose="02020800000000000000" pitchFamily="18" charset="-128"/>
            </a:endParaRPr>
          </a:p>
        </p:txBody>
      </p:sp>
      <p:sp>
        <p:nvSpPr>
          <p:cNvPr id="12" name="サブタイトル 2"/>
          <p:cNvSpPr txBox="1">
            <a:spLocks/>
          </p:cNvSpPr>
          <p:nvPr/>
        </p:nvSpPr>
        <p:spPr>
          <a:xfrm>
            <a:off x="304714" y="7652231"/>
            <a:ext cx="6060018" cy="594700"/>
          </a:xfrm>
          <a:prstGeom prst="rect">
            <a:avLst/>
          </a:prstGeom>
        </p:spPr>
        <p:txBody>
          <a:bodyPr vert="horz" lIns="91440" tIns="45721" rIns="91440" bIns="45721"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200" dirty="0">
                <a:latin typeface="HGP明朝B" panose="02020800000000000000" pitchFamily="18" charset="-128"/>
                <a:ea typeface="HGP明朝B" panose="02020800000000000000" pitchFamily="18" charset="-128"/>
              </a:rPr>
              <a:t>「</a:t>
            </a:r>
            <a:r>
              <a:rPr lang="ja-JP" altLang="en-US" sz="1200">
                <a:latin typeface="HGP明朝B" panose="02020800000000000000" pitchFamily="18" charset="-128"/>
                <a:ea typeface="HGP明朝B" panose="02020800000000000000" pitchFamily="18" charset="-128"/>
              </a:rPr>
              <a:t>消費税インボイス制度対策</a:t>
            </a:r>
            <a:r>
              <a:rPr lang="ja-JP" altLang="en-US" sz="1200" dirty="0">
                <a:latin typeface="HGP明朝B" panose="02020800000000000000" pitchFamily="18" charset="-128"/>
                <a:ea typeface="HGP明朝B" panose="02020800000000000000" pitchFamily="18" charset="-128"/>
              </a:rPr>
              <a:t>セミナー」受講申込書</a:t>
            </a:r>
            <a:r>
              <a:rPr lang="ja-JP" altLang="en-US" sz="1200" dirty="0"/>
              <a:t>　　</a:t>
            </a:r>
            <a:endParaRPr lang="en-US" altLang="ja-JP" sz="1200" dirty="0"/>
          </a:p>
          <a:p>
            <a:r>
              <a:rPr lang="ja-JP" altLang="en-US" sz="1401" b="1" dirty="0">
                <a:latin typeface="HGP明朝B" panose="02020800000000000000" pitchFamily="18" charset="-128"/>
                <a:ea typeface="HGP明朝B" panose="02020800000000000000" pitchFamily="18" charset="-128"/>
              </a:rPr>
              <a:t>申込先：北中城村商工会　</a:t>
            </a:r>
            <a:r>
              <a:rPr lang="en-US" altLang="ja-JP" sz="1600" b="1" dirty="0">
                <a:latin typeface="HGP明朝B" panose="02020800000000000000" pitchFamily="18" charset="-128"/>
                <a:ea typeface="HGP明朝B" panose="02020800000000000000" pitchFamily="18" charset="-128"/>
              </a:rPr>
              <a:t>FAX</a:t>
            </a:r>
            <a:r>
              <a:rPr lang="ja-JP" altLang="en-US" sz="1600" b="1" dirty="0">
                <a:latin typeface="HGP明朝B" panose="02020800000000000000" pitchFamily="18" charset="-128"/>
                <a:ea typeface="HGP明朝B" panose="02020800000000000000" pitchFamily="18" charset="-128"/>
              </a:rPr>
              <a:t>：</a:t>
            </a:r>
            <a:r>
              <a:rPr lang="en-US" altLang="ja-JP" sz="1600" b="1" dirty="0">
                <a:latin typeface="HGP明朝B" panose="02020800000000000000" pitchFamily="18" charset="-128"/>
                <a:ea typeface="HGP明朝B" panose="02020800000000000000" pitchFamily="18" charset="-128"/>
              </a:rPr>
              <a:t>098-935-2978</a:t>
            </a:r>
          </a:p>
        </p:txBody>
      </p:sp>
      <p:sp>
        <p:nvSpPr>
          <p:cNvPr id="13" name="サブタイトル 2"/>
          <p:cNvSpPr txBox="1">
            <a:spLocks/>
          </p:cNvSpPr>
          <p:nvPr/>
        </p:nvSpPr>
        <p:spPr>
          <a:xfrm>
            <a:off x="1749971" y="9384615"/>
            <a:ext cx="3344245" cy="257790"/>
          </a:xfrm>
          <a:prstGeom prst="rect">
            <a:avLst/>
          </a:prstGeom>
        </p:spPr>
        <p:txBody>
          <a:bodyPr vert="horz" lIns="91440" tIns="45721" rIns="91440" bIns="45721" rtlCol="0">
            <a:normAutofit fontScale="77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200" dirty="0">
                <a:latin typeface="HGP明朝B" panose="02020800000000000000" pitchFamily="18" charset="-128"/>
                <a:ea typeface="HGP明朝B" panose="02020800000000000000" pitchFamily="18" charset="-128"/>
              </a:rPr>
              <a:t>北中城村商工会　担当：古謝スマ江　　</a:t>
            </a:r>
            <a:r>
              <a:rPr lang="en-US" altLang="ja-JP" sz="1200" dirty="0">
                <a:latin typeface="HGP明朝B" panose="02020800000000000000" pitchFamily="18" charset="-128"/>
                <a:ea typeface="HGP明朝B" panose="02020800000000000000" pitchFamily="18" charset="-128"/>
              </a:rPr>
              <a:t>TEL</a:t>
            </a:r>
            <a:r>
              <a:rPr lang="ja-JP" altLang="en-US" sz="1200" dirty="0">
                <a:latin typeface="HGP明朝B" panose="02020800000000000000" pitchFamily="18" charset="-128"/>
                <a:ea typeface="HGP明朝B" panose="02020800000000000000" pitchFamily="18" charset="-128"/>
              </a:rPr>
              <a:t>　０９８</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９３５－３９３９</a:t>
            </a:r>
            <a:endParaRPr lang="en-US" altLang="ja-JP" sz="1200" dirty="0">
              <a:latin typeface="HGP明朝B" panose="02020800000000000000" pitchFamily="18" charset="-128"/>
              <a:ea typeface="HGP明朝B" panose="02020800000000000000" pitchFamily="18" charset="-128"/>
            </a:endParaRPr>
          </a:p>
        </p:txBody>
      </p:sp>
      <p:sp>
        <p:nvSpPr>
          <p:cNvPr id="19" name="テキスト ボックス 18"/>
          <p:cNvSpPr txBox="1"/>
          <p:nvPr/>
        </p:nvSpPr>
        <p:spPr>
          <a:xfrm>
            <a:off x="387265" y="6686462"/>
            <a:ext cx="5841337" cy="285036"/>
          </a:xfrm>
          <a:prstGeom prst="roundRect">
            <a:avLst>
              <a:gd name="adj" fmla="val 5751"/>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dirty="0">
                <a:latin typeface="HGP明朝B" panose="02020800000000000000" pitchFamily="18" charset="-128"/>
                <a:ea typeface="HGP明朝B" panose="02020800000000000000" pitchFamily="18" charset="-128"/>
              </a:rPr>
              <a:t>　■　</a:t>
            </a:r>
            <a:r>
              <a:rPr lang="ja-JP" altLang="en-US" sz="1200" b="1" dirty="0">
                <a:latin typeface="HGP明朝B" panose="02020800000000000000" pitchFamily="18" charset="-128"/>
                <a:ea typeface="HGP明朝B" panose="02020800000000000000" pitchFamily="18" charset="-128"/>
              </a:rPr>
              <a:t>申込方法／下記の申込書に記入の上、お申込みください。（</a:t>
            </a:r>
            <a:r>
              <a:rPr lang="en-US" altLang="ja-JP" sz="1200" b="1" dirty="0">
                <a:latin typeface="HGP明朝B" panose="02020800000000000000" pitchFamily="18" charset="-128"/>
                <a:ea typeface="HGP明朝B" panose="02020800000000000000" pitchFamily="18" charset="-128"/>
              </a:rPr>
              <a:t>FAX</a:t>
            </a:r>
            <a:r>
              <a:rPr lang="ja-JP" altLang="en-US" sz="1200" b="1" dirty="0">
                <a:latin typeface="HGP明朝B" panose="02020800000000000000" pitchFamily="18" charset="-128"/>
                <a:ea typeface="HGP明朝B" panose="02020800000000000000" pitchFamily="18" charset="-128"/>
              </a:rPr>
              <a:t>　</a:t>
            </a:r>
            <a:r>
              <a:rPr lang="en-US" altLang="ja-JP" sz="1200" b="1" dirty="0">
                <a:latin typeface="HGP明朝B" panose="02020800000000000000" pitchFamily="18" charset="-128"/>
                <a:ea typeface="HGP明朝B" panose="02020800000000000000" pitchFamily="18" charset="-128"/>
              </a:rPr>
              <a:t>098-935-2978</a:t>
            </a:r>
            <a:r>
              <a:rPr lang="ja-JP" altLang="en-US" sz="1200" b="1" dirty="0">
                <a:latin typeface="HGP明朝B" panose="02020800000000000000" pitchFamily="18" charset="-128"/>
                <a:ea typeface="HGP明朝B" panose="02020800000000000000" pitchFamily="18" charset="-128"/>
              </a:rPr>
              <a:t>）</a:t>
            </a:r>
            <a:endParaRPr lang="en-US" altLang="ja-JP" sz="1200" b="1" dirty="0">
              <a:latin typeface="HGP明朝B" panose="02020800000000000000" pitchFamily="18" charset="-128"/>
              <a:ea typeface="HGP明朝B" panose="02020800000000000000" pitchFamily="18" charset="-128"/>
            </a:endParaRPr>
          </a:p>
        </p:txBody>
      </p:sp>
      <p:sp>
        <p:nvSpPr>
          <p:cNvPr id="22" name="サブタイトル 2"/>
          <p:cNvSpPr txBox="1">
            <a:spLocks/>
          </p:cNvSpPr>
          <p:nvPr/>
        </p:nvSpPr>
        <p:spPr>
          <a:xfrm>
            <a:off x="1336352" y="5468956"/>
            <a:ext cx="667483" cy="396096"/>
          </a:xfrm>
          <a:prstGeom prst="rect">
            <a:avLst/>
          </a:prstGeom>
        </p:spPr>
        <p:txBody>
          <a:bodyPr vert="horz" lIns="91440" tIns="45721" rIns="91440" bIns="45721"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endParaRPr lang="en-US" altLang="ja-JP" sz="1600" b="1" dirty="0">
              <a:latin typeface="HGP明朝B" panose="02020800000000000000" pitchFamily="18" charset="-128"/>
              <a:ea typeface="HGP明朝B" panose="02020800000000000000" pitchFamily="18" charset="-128"/>
            </a:endParaRPr>
          </a:p>
        </p:txBody>
      </p:sp>
      <p:sp>
        <p:nvSpPr>
          <p:cNvPr id="23" name="サブタイトル 2"/>
          <p:cNvSpPr txBox="1">
            <a:spLocks/>
          </p:cNvSpPr>
          <p:nvPr/>
        </p:nvSpPr>
        <p:spPr>
          <a:xfrm>
            <a:off x="567753" y="6966483"/>
            <a:ext cx="5722494" cy="482172"/>
          </a:xfrm>
          <a:prstGeom prst="rect">
            <a:avLst/>
          </a:prstGeom>
        </p:spPr>
        <p:txBody>
          <a:bodyPr vert="horz" lIns="91440" tIns="45721" rIns="91440" bIns="45721"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　応募者が定員に達した場合は、セミナー参加をお断りさせていただく場合がございますので、あらかじめご了承ください</a:t>
            </a:r>
            <a:endParaRPr lang="en-US" altLang="ja-JP" sz="1200" dirty="0">
              <a:latin typeface="HGP明朝B" panose="02020800000000000000" pitchFamily="18" charset="-128"/>
              <a:ea typeface="HGP明朝B" panose="02020800000000000000" pitchFamily="18" charset="-128"/>
            </a:endParaRPr>
          </a:p>
        </p:txBody>
      </p:sp>
      <p:cxnSp>
        <p:nvCxnSpPr>
          <p:cNvPr id="25" name="直線コネクタ 24"/>
          <p:cNvCxnSpPr/>
          <p:nvPr/>
        </p:nvCxnSpPr>
        <p:spPr>
          <a:xfrm flipV="1">
            <a:off x="319713" y="7497538"/>
            <a:ext cx="6218576" cy="110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9" name="表 28"/>
          <p:cNvGraphicFramePr>
            <a:graphicFrameLocks noGrp="1"/>
          </p:cNvGraphicFramePr>
          <p:nvPr>
            <p:extLst>
              <p:ext uri="{D42A27DB-BD31-4B8C-83A1-F6EECF244321}">
                <p14:modId xmlns:p14="http://schemas.microsoft.com/office/powerpoint/2010/main" val="4142641609"/>
              </p:ext>
            </p:extLst>
          </p:nvPr>
        </p:nvGraphicFramePr>
        <p:xfrm>
          <a:off x="479453" y="8289993"/>
          <a:ext cx="5885282" cy="1076184"/>
        </p:xfrm>
        <a:graphic>
          <a:graphicData uri="http://schemas.openxmlformats.org/drawingml/2006/table">
            <a:tbl>
              <a:tblPr firstRow="1" bandRow="1">
                <a:tableStyleId>{2D5ABB26-0587-4C30-8999-92F81FD0307C}</a:tableStyleId>
              </a:tblPr>
              <a:tblGrid>
                <a:gridCol w="1035889">
                  <a:extLst>
                    <a:ext uri="{9D8B030D-6E8A-4147-A177-3AD203B41FA5}">
                      <a16:colId xmlns:a16="http://schemas.microsoft.com/office/drawing/2014/main" val="20000"/>
                    </a:ext>
                  </a:extLst>
                </a:gridCol>
                <a:gridCol w="2477345">
                  <a:extLst>
                    <a:ext uri="{9D8B030D-6E8A-4147-A177-3AD203B41FA5}">
                      <a16:colId xmlns:a16="http://schemas.microsoft.com/office/drawing/2014/main" val="20001"/>
                    </a:ext>
                  </a:extLst>
                </a:gridCol>
                <a:gridCol w="516978">
                  <a:extLst>
                    <a:ext uri="{9D8B030D-6E8A-4147-A177-3AD203B41FA5}">
                      <a16:colId xmlns:a16="http://schemas.microsoft.com/office/drawing/2014/main" val="20002"/>
                    </a:ext>
                  </a:extLst>
                </a:gridCol>
                <a:gridCol w="1855070">
                  <a:extLst>
                    <a:ext uri="{9D8B030D-6E8A-4147-A177-3AD203B41FA5}">
                      <a16:colId xmlns:a16="http://schemas.microsoft.com/office/drawing/2014/main" val="20003"/>
                    </a:ext>
                  </a:extLst>
                </a:gridCol>
              </a:tblGrid>
              <a:tr h="297767">
                <a:tc>
                  <a:txBody>
                    <a:bodyPr/>
                    <a:lstStyle/>
                    <a:p>
                      <a:pPr algn="ctr"/>
                      <a:r>
                        <a:rPr kumimoji="1" lang="ja-JP" altLang="en-US" sz="1400" dirty="0">
                          <a:latin typeface="HGP明朝B" panose="02020800000000000000" pitchFamily="18" charset="-128"/>
                          <a:ea typeface="HGP明朝B" panose="02020800000000000000" pitchFamily="18" charset="-128"/>
                        </a:rPr>
                        <a:t>事業所名</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HGP明朝B" panose="02020800000000000000" pitchFamily="18" charset="-128"/>
                          <a:ea typeface="HGP明朝B" panose="02020800000000000000" pitchFamily="18" charset="-128"/>
                        </a:rPr>
                        <a:t>TEL</a:t>
                      </a:r>
                      <a:endParaRPr kumimoji="1" lang="ja-JP" altLang="en-US" sz="1400" dirty="0">
                        <a:latin typeface="HGP明朝B" panose="02020800000000000000" pitchFamily="18" charset="-128"/>
                        <a:ea typeface="HGP明朝B" panose="02020800000000000000" pitchFamily="18"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7767">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HGP明朝B" panose="02020800000000000000" pitchFamily="18" charset="-128"/>
                          <a:ea typeface="HGP明朝B" panose="02020800000000000000" pitchFamily="18" charset="-128"/>
                        </a:rPr>
                        <a:t>受講者名</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endParaRPr kumimoji="1" lang="ja-JP" altLang="en-US" sz="14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658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HGP明朝B" panose="02020800000000000000" pitchFamily="18" charset="-128"/>
                          <a:ea typeface="HGP明朝B" panose="02020800000000000000" pitchFamily="18" charset="-128"/>
                        </a:rPr>
                        <a:t>消費税</a:t>
                      </a:r>
                      <a:endParaRPr kumimoji="1" lang="en-US" altLang="ja-JP" sz="1200" dirty="0">
                        <a:latin typeface="HGP明朝B" panose="02020800000000000000" pitchFamily="18" charset="-128"/>
                        <a:ea typeface="HGP明朝B" panose="02020800000000000000" pitchFamily="18" charset="-128"/>
                      </a:endParaRPr>
                    </a:p>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HGP明朝B" panose="02020800000000000000" pitchFamily="18" charset="-128"/>
                          <a:ea typeface="HGP明朝B" panose="02020800000000000000" pitchFamily="18" charset="-128"/>
                        </a:rPr>
                        <a:t>申告形態</a:t>
                      </a:r>
                      <a:endParaRPr kumimoji="1" lang="ja-JP" altLang="en-US" sz="12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課税事業者　</a:t>
                      </a: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　免税事業者　／　</a:t>
                      </a: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簡易課税事業者</a:t>
                      </a:r>
                      <a:endParaRPr kumimoji="1" lang="en-US" altLang="ja-JP" sz="11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32" name="サブタイトル 2"/>
          <p:cNvSpPr txBox="1">
            <a:spLocks/>
          </p:cNvSpPr>
          <p:nvPr/>
        </p:nvSpPr>
        <p:spPr>
          <a:xfrm>
            <a:off x="937454" y="804653"/>
            <a:ext cx="4788098" cy="529673"/>
          </a:xfrm>
          <a:prstGeom prst="rect">
            <a:avLst/>
          </a:prstGeom>
        </p:spPr>
        <p:txBody>
          <a:bodyPr vert="horz" lIns="91440" tIns="45721" rIns="91440" bIns="45721" rtlCol="0">
            <a:normAutofit fontScale="85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600" b="1" u="sng" dirty="0">
                <a:latin typeface="HG丸ｺﾞｼｯｸM-PRO" panose="020F0600000000000000" pitchFamily="50" charset="-128"/>
                <a:ea typeface="HG丸ｺﾞｼｯｸM-PRO" panose="020F0600000000000000" pitchFamily="50" charset="-128"/>
              </a:rPr>
              <a:t>～　「免税事業所</a:t>
            </a:r>
            <a:r>
              <a:rPr lang="ja-JP" altLang="en-US" sz="1600" u="sng" dirty="0">
                <a:latin typeface="HG丸ｺﾞｼｯｸM-PRO" panose="020F0600000000000000" pitchFamily="50" charset="-128"/>
                <a:ea typeface="HG丸ｺﾞｼｯｸM-PRO" panose="020F0600000000000000" pitchFamily="50" charset="-128"/>
              </a:rPr>
              <a:t>だから関係ない！！」ではありません。</a:t>
            </a:r>
            <a:endParaRPr lang="en-US" altLang="ja-JP" sz="1600" u="sng" dirty="0">
              <a:latin typeface="HG丸ｺﾞｼｯｸM-PRO" panose="020F0600000000000000" pitchFamily="50" charset="-128"/>
              <a:ea typeface="HG丸ｺﾞｼｯｸM-PRO" panose="020F0600000000000000" pitchFamily="50" charset="-128"/>
            </a:endParaRPr>
          </a:p>
          <a:p>
            <a:r>
              <a:rPr lang="ja-JP" altLang="en-US" sz="1600" u="sng" dirty="0">
                <a:latin typeface="HG丸ｺﾞｼｯｸM-PRO" panose="020F0600000000000000" pitchFamily="50" charset="-128"/>
                <a:ea typeface="HG丸ｺﾞｼｯｸM-PRO" panose="020F0600000000000000" pitchFamily="50" charset="-128"/>
              </a:rPr>
              <a:t>インボイス制度の</a:t>
            </a:r>
            <a:r>
              <a:rPr lang="ja-JP" altLang="en-US" sz="1600" b="1" u="sng" dirty="0">
                <a:latin typeface="HG丸ｺﾞｼｯｸM-PRO" panose="020F0600000000000000" pitchFamily="50" charset="-128"/>
                <a:ea typeface="HG丸ｺﾞｼｯｸM-PRO" panose="020F0600000000000000" pitchFamily="50" charset="-128"/>
              </a:rPr>
              <a:t>対策</a:t>
            </a:r>
            <a:r>
              <a:rPr lang="ja-JP" altLang="en-US" sz="1600" u="sng" dirty="0">
                <a:latin typeface="HG丸ｺﾞｼｯｸM-PRO" panose="020F0600000000000000" pitchFamily="50" charset="-128"/>
                <a:ea typeface="HG丸ｺﾞｼｯｸM-PRO" panose="020F0600000000000000" pitchFamily="50" charset="-128"/>
              </a:rPr>
              <a:t>やご</a:t>
            </a:r>
            <a:r>
              <a:rPr lang="ja-JP" altLang="en-US" sz="1600" b="1" u="sng" dirty="0">
                <a:latin typeface="HG丸ｺﾞｼｯｸM-PRO" panose="020F0600000000000000" pitchFamily="50" charset="-128"/>
                <a:ea typeface="HG丸ｺﾞｼｯｸM-PRO" panose="020F0600000000000000" pitchFamily="50" charset="-128"/>
              </a:rPr>
              <a:t>準備</a:t>
            </a:r>
            <a:r>
              <a:rPr lang="ja-JP" altLang="en-US" sz="1600" u="sng" dirty="0">
                <a:latin typeface="HG丸ｺﾞｼｯｸM-PRO" panose="020F0600000000000000" pitchFamily="50" charset="-128"/>
                <a:ea typeface="HG丸ｺﾞｼｯｸM-PRO" panose="020F0600000000000000" pitchFamily="50" charset="-128"/>
              </a:rPr>
              <a:t>はできていますか？　～</a:t>
            </a:r>
            <a:endParaRPr lang="en-US" altLang="ja-JP" sz="1600" u="sng"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496112" y="5568991"/>
            <a:ext cx="2811822" cy="306467"/>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b="1" dirty="0">
                <a:latin typeface="HGP明朝B" panose="02020800000000000000" pitchFamily="18" charset="-128"/>
                <a:ea typeface="HGP明朝B" panose="02020800000000000000" pitchFamily="18" charset="-128"/>
              </a:rPr>
              <a:t>■　持参する物／筆記用具（メモ帳等）</a:t>
            </a:r>
            <a:endParaRPr lang="en-US" altLang="ja-JP" sz="1200" b="1" dirty="0">
              <a:latin typeface="HGP明朝B" panose="02020800000000000000" pitchFamily="18" charset="-128"/>
              <a:ea typeface="HGP明朝B" panose="02020800000000000000" pitchFamily="18" charset="-128"/>
            </a:endParaRPr>
          </a:p>
        </p:txBody>
      </p:sp>
      <p:sp>
        <p:nvSpPr>
          <p:cNvPr id="35" name="テキスト ボックス 34"/>
          <p:cNvSpPr txBox="1"/>
          <p:nvPr/>
        </p:nvSpPr>
        <p:spPr>
          <a:xfrm>
            <a:off x="3595061" y="7173506"/>
            <a:ext cx="2703061" cy="306467"/>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dirty="0">
                <a:latin typeface="HGP明朝B" panose="02020800000000000000" pitchFamily="18" charset="-128"/>
                <a:ea typeface="HGP明朝B" panose="02020800000000000000" pitchFamily="18" charset="-128"/>
              </a:rPr>
              <a:t> 　■　</a:t>
            </a:r>
            <a:r>
              <a:rPr lang="ja-JP" altLang="en-US" sz="1200" b="1" dirty="0">
                <a:latin typeface="HGP明朝B" panose="02020800000000000000" pitchFamily="18" charset="-128"/>
                <a:ea typeface="HGP明朝B" panose="02020800000000000000" pitchFamily="18" charset="-128"/>
              </a:rPr>
              <a:t>申込締切／８月</a:t>
            </a:r>
            <a:r>
              <a:rPr lang="en-US" altLang="ja-JP" sz="1200" b="1" dirty="0">
                <a:latin typeface="HGP明朝B" panose="02020800000000000000" pitchFamily="18" charset="-128"/>
                <a:ea typeface="HGP明朝B" panose="02020800000000000000" pitchFamily="18" charset="-128"/>
              </a:rPr>
              <a:t>19</a:t>
            </a:r>
            <a:r>
              <a:rPr lang="ja-JP" altLang="en-US" sz="1200" b="1" dirty="0">
                <a:latin typeface="HGP明朝B" panose="02020800000000000000" pitchFamily="18" charset="-128"/>
                <a:ea typeface="HGP明朝B" panose="02020800000000000000" pitchFamily="18" charset="-128"/>
              </a:rPr>
              <a:t>日（金）</a:t>
            </a:r>
            <a:endParaRPr lang="en-US" altLang="ja-JP" sz="1200" b="1" dirty="0">
              <a:latin typeface="HGP明朝B" panose="02020800000000000000" pitchFamily="18" charset="-128"/>
              <a:ea typeface="HGP明朝B" panose="02020800000000000000" pitchFamily="18" charset="-128"/>
            </a:endParaRPr>
          </a:p>
        </p:txBody>
      </p:sp>
      <p:sp>
        <p:nvSpPr>
          <p:cNvPr id="5" name="テキスト ボックス 4">
            <a:extLst>
              <a:ext uri="{FF2B5EF4-FFF2-40B4-BE49-F238E27FC236}">
                <a16:creationId xmlns:a16="http://schemas.microsoft.com/office/drawing/2014/main" id="{DB81255B-30FE-434D-ADD1-D25985ED71A6}"/>
              </a:ext>
            </a:extLst>
          </p:cNvPr>
          <p:cNvSpPr txBox="1"/>
          <p:nvPr/>
        </p:nvSpPr>
        <p:spPr>
          <a:xfrm>
            <a:off x="3588939" y="3645882"/>
            <a:ext cx="2772953" cy="238022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lnSpc>
                <a:spcPct val="115000"/>
              </a:lnSpc>
            </a:pPr>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【セミナーの主な内容】</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★インボイス制度の概要について</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・消費税の仕組みについて</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・影響を受ける事業者は？</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・請求書の変更点</a:t>
            </a:r>
          </a:p>
          <a:p>
            <a:pPr algn="just"/>
            <a:r>
              <a:rPr lang="en-US" altLang="ja-JP" sz="1200" kern="100" dirty="0">
                <a:latin typeface="HGP明朝B" panose="02020800000000000000" pitchFamily="18" charset="-128"/>
                <a:ea typeface="HGP明朝B" panose="02020800000000000000" pitchFamily="18" charset="-128"/>
                <a:cs typeface="Times New Roman" panose="02020603050405020304" pitchFamily="18" charset="0"/>
              </a:rPr>
              <a:t> </a:t>
            </a:r>
            <a:endPar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endParaRP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【こんな方におススメ】</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　・インボイスについて知りたい</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　・消費税の仕組みを知りたい</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　・現在免税事業者</a:t>
            </a:r>
          </a:p>
          <a:p>
            <a:pPr algn="just"/>
            <a:r>
              <a:rPr lang="ja-JP" altLang="ja-JP" sz="1200" kern="100" dirty="0">
                <a:latin typeface="HGP明朝B" panose="02020800000000000000" pitchFamily="18" charset="-128"/>
                <a:ea typeface="HGP明朝B" panose="02020800000000000000" pitchFamily="18" charset="-128"/>
                <a:cs typeface="Times New Roman" panose="02020603050405020304" pitchFamily="18" charset="0"/>
              </a:rPr>
              <a:t>　・ＢｔｏＢ取引をされている方</a:t>
            </a:r>
          </a:p>
        </p:txBody>
      </p:sp>
      <p:sp>
        <p:nvSpPr>
          <p:cNvPr id="41" name="サブタイトル 2" descr="２０２３年１０月から導入予定の消費税インボイス制度（適格請求書等の保存方式）の&#10;ご準備はできていますか？また、どのような制度かご存じでしょうか？&#10;免税事業者だから関係ないと思っていませんか？&#10;　事業所への影響や今から何を準備したらいいのか？まだまだ先のことだから・・・・&#10;ではいけません！！&#10;今回の講習会では、これからの「インボイス制度」に対応するための準備すべき内容等を&#10;わかりやすく説明いたします。ぜひ、税務の知識を深め、今からご準備を始めましょう！！">
            <a:extLst>
              <a:ext uri="{FF2B5EF4-FFF2-40B4-BE49-F238E27FC236}">
                <a16:creationId xmlns:a16="http://schemas.microsoft.com/office/drawing/2014/main" id="{AE784F4C-299D-4844-92C2-0ECFD83D38A3}"/>
              </a:ext>
            </a:extLst>
          </p:cNvPr>
          <p:cNvSpPr txBox="1">
            <a:spLocks/>
          </p:cNvSpPr>
          <p:nvPr/>
        </p:nvSpPr>
        <p:spPr>
          <a:xfrm>
            <a:off x="709898" y="1875127"/>
            <a:ext cx="5542762" cy="1810023"/>
          </a:xfrm>
          <a:prstGeom prst="rect">
            <a:avLst/>
          </a:prstGeom>
        </p:spPr>
        <p:txBody>
          <a:bodyPr vert="horz" lIns="91440" tIns="45721" rIns="91440" bIns="45721"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200" dirty="0"/>
              <a:t>　</a:t>
            </a:r>
            <a:endParaRPr lang="en-US" altLang="ja-JP" sz="1200" dirty="0">
              <a:latin typeface="HGP明朝B" panose="02020800000000000000" pitchFamily="18" charset="-128"/>
              <a:ea typeface="HGP明朝B" panose="02020800000000000000" pitchFamily="18" charset="-128"/>
            </a:endParaRPr>
          </a:p>
        </p:txBody>
      </p:sp>
      <p:sp>
        <p:nvSpPr>
          <p:cNvPr id="15" name="サブタイトル 2">
            <a:extLst>
              <a:ext uri="{FF2B5EF4-FFF2-40B4-BE49-F238E27FC236}">
                <a16:creationId xmlns:a16="http://schemas.microsoft.com/office/drawing/2014/main" id="{2DAACA2B-2A2B-410E-8BEF-C5F20073902D}"/>
              </a:ext>
            </a:extLst>
          </p:cNvPr>
          <p:cNvSpPr txBox="1">
            <a:spLocks/>
          </p:cNvSpPr>
          <p:nvPr/>
        </p:nvSpPr>
        <p:spPr>
          <a:xfrm>
            <a:off x="937454" y="331579"/>
            <a:ext cx="5315206" cy="354668"/>
          </a:xfrm>
          <a:prstGeom prst="rect">
            <a:avLst/>
          </a:prstGeom>
        </p:spPr>
        <p:txBody>
          <a:bodyPr vert="horz" lIns="91440" tIns="45721" rIns="91440" bIns="45721"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2400" b="1" dirty="0">
                <a:latin typeface="HGP明朝B" panose="02020800000000000000" pitchFamily="18" charset="-128"/>
                <a:ea typeface="HGP明朝B" panose="02020800000000000000" pitchFamily="18" charset="-128"/>
              </a:rPr>
              <a:t>消費税インボイス制度対策セミナー</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4A8291B8-AC2B-4525-BAD4-42148C970D6F}"/>
              </a:ext>
            </a:extLst>
          </p:cNvPr>
          <p:cNvSpPr txBox="1"/>
          <p:nvPr/>
        </p:nvSpPr>
        <p:spPr>
          <a:xfrm>
            <a:off x="125788" y="6154929"/>
            <a:ext cx="2338626" cy="374571"/>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dirty="0">
                <a:latin typeface="HGP明朝B" panose="02020800000000000000" pitchFamily="18" charset="-128"/>
                <a:ea typeface="HGP明朝B" panose="02020800000000000000" pitchFamily="18" charset="-128"/>
              </a:rPr>
              <a:t>  ■　募集人員／</a:t>
            </a:r>
            <a:r>
              <a:rPr lang="ja-JP" altLang="en-US" sz="1600" dirty="0">
                <a:latin typeface="HGP明朝B" panose="02020800000000000000" pitchFamily="18" charset="-128"/>
                <a:ea typeface="HGP明朝B" panose="02020800000000000000" pitchFamily="18" charset="-128"/>
              </a:rPr>
              <a:t>１５</a:t>
            </a:r>
            <a:r>
              <a:rPr lang="ja-JP" altLang="en-US" sz="1200" dirty="0">
                <a:latin typeface="HGP明朝B" panose="02020800000000000000" pitchFamily="18" charset="-128"/>
                <a:ea typeface="HGP明朝B" panose="02020800000000000000" pitchFamily="18" charset="-128"/>
              </a:rPr>
              <a:t>名</a:t>
            </a:r>
            <a:endParaRPr lang="en-US" altLang="ja-JP" sz="1200" b="1" dirty="0">
              <a:latin typeface="HGP明朝B" panose="02020800000000000000" pitchFamily="18" charset="-128"/>
              <a:ea typeface="HGP明朝B" panose="02020800000000000000" pitchFamily="18" charset="-128"/>
            </a:endParaRPr>
          </a:p>
        </p:txBody>
      </p:sp>
      <p:pic>
        <p:nvPicPr>
          <p:cNvPr id="1026" name="図 4">
            <a:extLst>
              <a:ext uri="{FF2B5EF4-FFF2-40B4-BE49-F238E27FC236}">
                <a16:creationId xmlns:a16="http://schemas.microsoft.com/office/drawing/2014/main" id="{76B1C4FE-F9AF-4E6F-B0BE-7A2C7A22F0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8217" y="3177376"/>
            <a:ext cx="101917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128">
            <a:extLst>
              <a:ext uri="{FF2B5EF4-FFF2-40B4-BE49-F238E27FC236}">
                <a16:creationId xmlns:a16="http://schemas.microsoft.com/office/drawing/2014/main" id="{46C042AD-5470-F3DF-0A01-B73E2A8B6622}"/>
              </a:ext>
            </a:extLst>
          </p:cNvPr>
          <p:cNvSpPr txBox="1">
            <a:spLocks noChangeArrowheads="1"/>
          </p:cNvSpPr>
          <p:nvPr/>
        </p:nvSpPr>
        <p:spPr bwMode="auto">
          <a:xfrm>
            <a:off x="2900067" y="6173936"/>
            <a:ext cx="3489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新型コロナウイルス感染拡大防止の観点から、当日の体調管理とマスク着用への協力をお願いいたします。</a:t>
            </a:r>
            <a:endParaRPr lang="ja-JP" altLang="en-US" sz="100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817323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923</TotalTime>
  <Words>419</Words>
  <Application>Microsoft Office PowerPoint</Application>
  <PresentationFormat>A4 210 x 297 mm</PresentationFormat>
  <Paragraphs>46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HGP明朝B</vt:lpstr>
      <vt:lpstr>HG丸ｺﾞｼｯｸM-PRO</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消費税転嫁対策セミナー</dc:title>
  <dc:creator>PC2ISHIKAWA</dc:creator>
  <cp:lastModifiedBy>古謝 スマエ</cp:lastModifiedBy>
  <cp:revision>82</cp:revision>
  <cp:lastPrinted>2022-07-12T07:30:08Z</cp:lastPrinted>
  <dcterms:created xsi:type="dcterms:W3CDTF">2014-09-05T04:34:19Z</dcterms:created>
  <dcterms:modified xsi:type="dcterms:W3CDTF">2022-08-01T07:07:57Z</dcterms:modified>
</cp:coreProperties>
</file>