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431F"/>
    <a:srgbClr val="897635"/>
    <a:srgbClr val="887534"/>
    <a:srgbClr val="231F20"/>
    <a:srgbClr val="823262"/>
    <a:srgbClr val="832E62"/>
    <a:srgbClr val="822E62"/>
    <a:srgbClr val="42618D"/>
    <a:srgbClr val="43628E"/>
    <a:srgbClr val="302F5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39" autoAdjust="0"/>
    <p:restoredTop sz="94725" autoAdjust="0"/>
  </p:normalViewPr>
  <p:slideViewPr>
    <p:cSldViewPr snapToGrid="0">
      <p:cViewPr varScale="1">
        <p:scale>
          <a:sx n="59" d="100"/>
          <a:sy n="59" d="100"/>
        </p:scale>
        <p:origin x="3000"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6F94E71-CA1A-4B9F-ACE8-FC5C53A9CB55}" type="datetimeFigureOut">
              <a:rPr kumimoji="1" lang="ja-JP" altLang="en-US" smtClean="0"/>
              <a:t>2022/7/11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ED0F5C-D88B-4F84-8BE7-39C78F550824}" type="slidenum">
              <a:rPr kumimoji="1" lang="ja-JP" altLang="en-US" smtClean="0"/>
              <a:t>‹#›</a:t>
            </a:fld>
            <a:endParaRPr kumimoji="1" lang="ja-JP" altLang="en-US"/>
          </a:p>
        </p:txBody>
      </p:sp>
    </p:spTree>
    <p:extLst>
      <p:ext uri="{BB962C8B-B14F-4D97-AF65-F5344CB8AC3E}">
        <p14:creationId xmlns:p14="http://schemas.microsoft.com/office/powerpoint/2010/main" val="1720829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F94E71-CA1A-4B9F-ACE8-FC5C53A9CB55}" type="datetimeFigureOut">
              <a:rPr kumimoji="1" lang="ja-JP" altLang="en-US" smtClean="0"/>
              <a:t>2022/7/11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ED0F5C-D88B-4F84-8BE7-39C78F550824}" type="slidenum">
              <a:rPr kumimoji="1" lang="ja-JP" altLang="en-US" smtClean="0"/>
              <a:t>‹#›</a:t>
            </a:fld>
            <a:endParaRPr kumimoji="1" lang="ja-JP" altLang="en-US"/>
          </a:p>
        </p:txBody>
      </p:sp>
    </p:spTree>
    <p:extLst>
      <p:ext uri="{BB962C8B-B14F-4D97-AF65-F5344CB8AC3E}">
        <p14:creationId xmlns:p14="http://schemas.microsoft.com/office/powerpoint/2010/main" val="1770187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F94E71-CA1A-4B9F-ACE8-FC5C53A9CB55}" type="datetimeFigureOut">
              <a:rPr kumimoji="1" lang="ja-JP" altLang="en-US" smtClean="0"/>
              <a:t>2022/7/11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ED0F5C-D88B-4F84-8BE7-39C78F550824}" type="slidenum">
              <a:rPr kumimoji="1" lang="ja-JP" altLang="en-US" smtClean="0"/>
              <a:t>‹#›</a:t>
            </a:fld>
            <a:endParaRPr kumimoji="1" lang="ja-JP" altLang="en-US"/>
          </a:p>
        </p:txBody>
      </p:sp>
    </p:spTree>
    <p:extLst>
      <p:ext uri="{BB962C8B-B14F-4D97-AF65-F5344CB8AC3E}">
        <p14:creationId xmlns:p14="http://schemas.microsoft.com/office/powerpoint/2010/main" val="333873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F94E71-CA1A-4B9F-ACE8-FC5C53A9CB55}" type="datetimeFigureOut">
              <a:rPr kumimoji="1" lang="ja-JP" altLang="en-US" smtClean="0"/>
              <a:t>2022/7/11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ED0F5C-D88B-4F84-8BE7-39C78F550824}" type="slidenum">
              <a:rPr kumimoji="1" lang="ja-JP" altLang="en-US" smtClean="0"/>
              <a:t>‹#›</a:t>
            </a:fld>
            <a:endParaRPr kumimoji="1" lang="ja-JP" altLang="en-US"/>
          </a:p>
        </p:txBody>
      </p:sp>
    </p:spTree>
    <p:extLst>
      <p:ext uri="{BB962C8B-B14F-4D97-AF65-F5344CB8AC3E}">
        <p14:creationId xmlns:p14="http://schemas.microsoft.com/office/powerpoint/2010/main" val="4292039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6F94E71-CA1A-4B9F-ACE8-FC5C53A9CB55}" type="datetimeFigureOut">
              <a:rPr kumimoji="1" lang="ja-JP" altLang="en-US" smtClean="0"/>
              <a:t>2022/7/11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ED0F5C-D88B-4F84-8BE7-39C78F550824}" type="slidenum">
              <a:rPr kumimoji="1" lang="ja-JP" altLang="en-US" smtClean="0"/>
              <a:t>‹#›</a:t>
            </a:fld>
            <a:endParaRPr kumimoji="1" lang="ja-JP" altLang="en-US"/>
          </a:p>
        </p:txBody>
      </p:sp>
    </p:spTree>
    <p:extLst>
      <p:ext uri="{BB962C8B-B14F-4D97-AF65-F5344CB8AC3E}">
        <p14:creationId xmlns:p14="http://schemas.microsoft.com/office/powerpoint/2010/main" val="280474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6F94E71-CA1A-4B9F-ACE8-FC5C53A9CB55}" type="datetimeFigureOut">
              <a:rPr kumimoji="1" lang="ja-JP" altLang="en-US" smtClean="0"/>
              <a:t>2022/7/11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ED0F5C-D88B-4F84-8BE7-39C78F550824}" type="slidenum">
              <a:rPr kumimoji="1" lang="ja-JP" altLang="en-US" smtClean="0"/>
              <a:t>‹#›</a:t>
            </a:fld>
            <a:endParaRPr kumimoji="1" lang="ja-JP" altLang="en-US"/>
          </a:p>
        </p:txBody>
      </p:sp>
    </p:spTree>
    <p:extLst>
      <p:ext uri="{BB962C8B-B14F-4D97-AF65-F5344CB8AC3E}">
        <p14:creationId xmlns:p14="http://schemas.microsoft.com/office/powerpoint/2010/main" val="1551271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6F94E71-CA1A-4B9F-ACE8-FC5C53A9CB55}" type="datetimeFigureOut">
              <a:rPr kumimoji="1" lang="ja-JP" altLang="en-US" smtClean="0"/>
              <a:t>2022/7/11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7ED0F5C-D88B-4F84-8BE7-39C78F550824}" type="slidenum">
              <a:rPr kumimoji="1" lang="ja-JP" altLang="en-US" smtClean="0"/>
              <a:t>‹#›</a:t>
            </a:fld>
            <a:endParaRPr kumimoji="1" lang="ja-JP" altLang="en-US"/>
          </a:p>
        </p:txBody>
      </p:sp>
    </p:spTree>
    <p:extLst>
      <p:ext uri="{BB962C8B-B14F-4D97-AF65-F5344CB8AC3E}">
        <p14:creationId xmlns:p14="http://schemas.microsoft.com/office/powerpoint/2010/main" val="1084334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6F94E71-CA1A-4B9F-ACE8-FC5C53A9CB55}" type="datetimeFigureOut">
              <a:rPr kumimoji="1" lang="ja-JP" altLang="en-US" smtClean="0"/>
              <a:t>2022/7/11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7ED0F5C-D88B-4F84-8BE7-39C78F550824}" type="slidenum">
              <a:rPr kumimoji="1" lang="ja-JP" altLang="en-US" smtClean="0"/>
              <a:t>‹#›</a:t>
            </a:fld>
            <a:endParaRPr kumimoji="1" lang="ja-JP" altLang="en-US"/>
          </a:p>
        </p:txBody>
      </p:sp>
    </p:spTree>
    <p:extLst>
      <p:ext uri="{BB962C8B-B14F-4D97-AF65-F5344CB8AC3E}">
        <p14:creationId xmlns:p14="http://schemas.microsoft.com/office/powerpoint/2010/main" val="3934613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F94E71-CA1A-4B9F-ACE8-FC5C53A9CB55}" type="datetimeFigureOut">
              <a:rPr kumimoji="1" lang="ja-JP" altLang="en-US" smtClean="0"/>
              <a:t>2022/7/11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7ED0F5C-D88B-4F84-8BE7-39C78F550824}" type="slidenum">
              <a:rPr kumimoji="1" lang="ja-JP" altLang="en-US" smtClean="0"/>
              <a:t>‹#›</a:t>
            </a:fld>
            <a:endParaRPr kumimoji="1" lang="ja-JP" altLang="en-US"/>
          </a:p>
        </p:txBody>
      </p:sp>
    </p:spTree>
    <p:extLst>
      <p:ext uri="{BB962C8B-B14F-4D97-AF65-F5344CB8AC3E}">
        <p14:creationId xmlns:p14="http://schemas.microsoft.com/office/powerpoint/2010/main" val="2107455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6F94E71-CA1A-4B9F-ACE8-FC5C53A9CB55}" type="datetimeFigureOut">
              <a:rPr kumimoji="1" lang="ja-JP" altLang="en-US" smtClean="0"/>
              <a:t>2022/7/11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ED0F5C-D88B-4F84-8BE7-39C78F550824}" type="slidenum">
              <a:rPr kumimoji="1" lang="ja-JP" altLang="en-US" smtClean="0"/>
              <a:t>‹#›</a:t>
            </a:fld>
            <a:endParaRPr kumimoji="1" lang="ja-JP" altLang="en-US"/>
          </a:p>
        </p:txBody>
      </p:sp>
    </p:spTree>
    <p:extLst>
      <p:ext uri="{BB962C8B-B14F-4D97-AF65-F5344CB8AC3E}">
        <p14:creationId xmlns:p14="http://schemas.microsoft.com/office/powerpoint/2010/main" val="3599089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6F94E71-CA1A-4B9F-ACE8-FC5C53A9CB55}" type="datetimeFigureOut">
              <a:rPr kumimoji="1" lang="ja-JP" altLang="en-US" smtClean="0"/>
              <a:t>2022/7/11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ED0F5C-D88B-4F84-8BE7-39C78F550824}" type="slidenum">
              <a:rPr kumimoji="1" lang="ja-JP" altLang="en-US" smtClean="0"/>
              <a:t>‹#›</a:t>
            </a:fld>
            <a:endParaRPr kumimoji="1" lang="ja-JP" altLang="en-US"/>
          </a:p>
        </p:txBody>
      </p:sp>
    </p:spTree>
    <p:extLst>
      <p:ext uri="{BB962C8B-B14F-4D97-AF65-F5344CB8AC3E}">
        <p14:creationId xmlns:p14="http://schemas.microsoft.com/office/powerpoint/2010/main" val="3663932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6F94E71-CA1A-4B9F-ACE8-FC5C53A9CB55}" type="datetimeFigureOut">
              <a:rPr kumimoji="1" lang="ja-JP" altLang="en-US" smtClean="0"/>
              <a:t>2022/7/11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7ED0F5C-D88B-4F84-8BE7-39C78F550824}" type="slidenum">
              <a:rPr kumimoji="1" lang="ja-JP" altLang="en-US" smtClean="0"/>
              <a:t>‹#›</a:t>
            </a:fld>
            <a:endParaRPr kumimoji="1" lang="ja-JP" altLang="en-US"/>
          </a:p>
        </p:txBody>
      </p:sp>
    </p:spTree>
    <p:extLst>
      <p:ext uri="{BB962C8B-B14F-4D97-AF65-F5344CB8AC3E}">
        <p14:creationId xmlns:p14="http://schemas.microsoft.com/office/powerpoint/2010/main" val="12341874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hyperlink" Target="https://forms.gle/MLLnkEoZAkonVb5g6" TargetMode="Externa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テキスト ボックス 45"/>
          <p:cNvSpPr txBox="1"/>
          <p:nvPr/>
        </p:nvSpPr>
        <p:spPr>
          <a:xfrm>
            <a:off x="32712" y="-6069"/>
            <a:ext cx="6825288" cy="461665"/>
          </a:xfrm>
          <a:prstGeom prst="rect">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2400" b="1" dirty="0">
                <a:latin typeface="HGP創英角ｺﾞｼｯｸUB" panose="020B0900000000000000" pitchFamily="50" charset="-128"/>
                <a:ea typeface="HGP創英角ｺﾞｼｯｸUB" panose="020B0900000000000000" pitchFamily="50" charset="-128"/>
              </a:rPr>
              <a:t>北中城村商工会の事業主・</a:t>
            </a:r>
            <a:r>
              <a:rPr lang="en-US" altLang="ja-JP" sz="2400" b="1" dirty="0">
                <a:latin typeface="HGP創英角ｺﾞｼｯｸUB" panose="020B0900000000000000" pitchFamily="50" charset="-128"/>
                <a:ea typeface="HGP創英角ｺﾞｼｯｸUB" panose="020B0900000000000000" pitchFamily="50" charset="-128"/>
              </a:rPr>
              <a:t>IT</a:t>
            </a:r>
            <a:r>
              <a:rPr lang="ja-JP" altLang="en-US" sz="2400" b="1" dirty="0">
                <a:latin typeface="HGP創英角ｺﾞｼｯｸUB" panose="020B0900000000000000" pitchFamily="50" charset="-128"/>
                <a:ea typeface="HGP創英角ｺﾞｼｯｸUB" panose="020B0900000000000000" pitchFamily="50" charset="-128"/>
              </a:rPr>
              <a:t>関係担当者の皆様へ</a:t>
            </a:r>
            <a:endParaRPr lang="ja-JP" sz="2400" b="1" dirty="0">
              <a:latin typeface="HGP創英角ｺﾞｼｯｸUB" panose="020B0900000000000000" pitchFamily="50" charset="-128"/>
              <a:ea typeface="HGP創英角ｺﾞｼｯｸUB" panose="020B0900000000000000" pitchFamily="50" charset="-128"/>
            </a:endParaRPr>
          </a:p>
        </p:txBody>
      </p:sp>
      <p:sp>
        <p:nvSpPr>
          <p:cNvPr id="47" name="テキスト ボックス 46"/>
          <p:cNvSpPr txBox="1"/>
          <p:nvPr/>
        </p:nvSpPr>
        <p:spPr>
          <a:xfrm>
            <a:off x="-38354" y="521533"/>
            <a:ext cx="5587418" cy="707886"/>
          </a:xfrm>
          <a:prstGeom prst="rect">
            <a:avLst/>
          </a:prstGeom>
          <a:pattFill prst="trellis">
            <a:fgClr>
              <a:schemeClr val="accent1"/>
            </a:fgClr>
            <a:bgClr>
              <a:schemeClr val="bg1"/>
            </a:bgClr>
          </a:patt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dist"/>
            <a:r>
              <a:rPr lang="ja-JP" altLang="en-US" sz="4000" b="1" spc="-300" dirty="0">
                <a:latin typeface="HGGothicE" panose="020B0909000000000000" pitchFamily="49" charset="-128"/>
                <a:ea typeface="HGGothicE" panose="020B0909000000000000" pitchFamily="49" charset="-128"/>
              </a:rPr>
              <a:t>初級ＤＸセミナー案内</a:t>
            </a:r>
          </a:p>
        </p:txBody>
      </p:sp>
      <p:sp>
        <p:nvSpPr>
          <p:cNvPr id="49" name="四角形: 角を丸くする 48"/>
          <p:cNvSpPr/>
          <p:nvPr/>
        </p:nvSpPr>
        <p:spPr>
          <a:xfrm>
            <a:off x="5586540" y="563164"/>
            <a:ext cx="1229070" cy="1540888"/>
          </a:xfrm>
          <a:prstGeom prst="roundRect">
            <a:avLst/>
          </a:prstGeo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algn="ctr"/>
            <a:r>
              <a:rPr lang="ja-JP" altLang="en-US" sz="3600" b="1" dirty="0">
                <a:solidFill>
                  <a:srgbClr val="FF0000"/>
                </a:solidFill>
                <a:latin typeface="HGSGothicE" panose="020B0900000000000000" pitchFamily="34" charset="-128"/>
                <a:ea typeface="HGSGothicE" panose="020B0900000000000000" pitchFamily="34" charset="-128"/>
              </a:rPr>
              <a:t>参加無料</a:t>
            </a:r>
            <a:endParaRPr lang="ja-JP" sz="3600" dirty="0">
              <a:solidFill>
                <a:srgbClr val="FF0000"/>
              </a:solidFill>
              <a:latin typeface="HGSGothicE" panose="020B0900000000000000" pitchFamily="34" charset="-128"/>
              <a:ea typeface="HGSGothicE" panose="020B0900000000000000" pitchFamily="34" charset="-128"/>
            </a:endParaRPr>
          </a:p>
        </p:txBody>
      </p:sp>
      <p:sp>
        <p:nvSpPr>
          <p:cNvPr id="50" name="テキスト ボックス 49"/>
          <p:cNvSpPr txBox="1"/>
          <p:nvPr/>
        </p:nvSpPr>
        <p:spPr>
          <a:xfrm>
            <a:off x="140141" y="2192043"/>
            <a:ext cx="6605221" cy="156966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2400" b="1" dirty="0">
                <a:latin typeface="HGP創英角ｺﾞｼｯｸUB" panose="020B0900000000000000" pitchFamily="50" charset="-128"/>
                <a:ea typeface="HGP創英角ｺﾞｼｯｸUB" panose="020B0900000000000000" pitchFamily="50" charset="-128"/>
              </a:rPr>
              <a:t>会　場：　北中城村商工会　</a:t>
            </a:r>
            <a:r>
              <a:rPr lang="en-US" altLang="ja-JP" sz="2400" b="1" dirty="0">
                <a:latin typeface="HGP創英角ｺﾞｼｯｸUB" panose="020B0900000000000000" pitchFamily="50" charset="-128"/>
                <a:ea typeface="HGP創英角ｺﾞｼｯｸUB" panose="020B0900000000000000" pitchFamily="50" charset="-128"/>
              </a:rPr>
              <a:t>2</a:t>
            </a:r>
            <a:r>
              <a:rPr lang="ja-JP" altLang="en-US" sz="2400" b="1" dirty="0">
                <a:latin typeface="HGP創英角ｺﾞｼｯｸUB" panose="020B0900000000000000" pitchFamily="50" charset="-128"/>
                <a:ea typeface="HGP創英角ｺﾞｼｯｸUB" panose="020B0900000000000000" pitchFamily="50" charset="-128"/>
              </a:rPr>
              <a:t>階ホール </a:t>
            </a:r>
            <a:endParaRPr lang="en-US" altLang="ja-JP" sz="2400" b="1" dirty="0">
              <a:latin typeface="HGP創英角ｺﾞｼｯｸUB" panose="020B0900000000000000" pitchFamily="50" charset="-128"/>
              <a:ea typeface="HGP創英角ｺﾞｼｯｸUB" panose="020B0900000000000000" pitchFamily="50" charset="-128"/>
            </a:endParaRPr>
          </a:p>
          <a:p>
            <a:r>
              <a:rPr lang="ja-JP" altLang="en-US" sz="2400" b="1" dirty="0">
                <a:latin typeface="HGP創英角ｺﾞｼｯｸUB" panose="020B0900000000000000" pitchFamily="50" charset="-128"/>
                <a:ea typeface="HGP創英角ｺﾞｼｯｸUB" panose="020B0900000000000000" pitchFamily="50" charset="-128"/>
              </a:rPr>
              <a:t>日　時：</a:t>
            </a:r>
            <a:r>
              <a:rPr lang="ja-JP" altLang="en-US" sz="2400" b="1" dirty="0">
                <a:solidFill>
                  <a:srgbClr val="FF0000"/>
                </a:solidFill>
                <a:latin typeface="HGP創英角ｺﾞｼｯｸUB" panose="020B0900000000000000" pitchFamily="50" charset="-128"/>
                <a:ea typeface="HGP創英角ｺﾞｼｯｸUB" panose="020B0900000000000000" pitchFamily="50" charset="-128"/>
              </a:rPr>
              <a:t>　</a:t>
            </a:r>
            <a:r>
              <a:rPr lang="en-US" altLang="ja-JP" sz="2400" b="1" dirty="0">
                <a:solidFill>
                  <a:srgbClr val="FF0000"/>
                </a:solidFill>
                <a:latin typeface="HGP創英角ｺﾞｼｯｸUB" panose="020B0900000000000000" pitchFamily="50" charset="-128"/>
                <a:ea typeface="HGP創英角ｺﾞｼｯｸUB" panose="020B0900000000000000" pitchFamily="50" charset="-128"/>
              </a:rPr>
              <a:t>【</a:t>
            </a:r>
            <a:r>
              <a:rPr lang="ja-JP" altLang="en-US" sz="2400" b="1" dirty="0">
                <a:solidFill>
                  <a:srgbClr val="FF0000"/>
                </a:solidFill>
                <a:latin typeface="HGP創英角ｺﾞｼｯｸUB" panose="020B0900000000000000" pitchFamily="50" charset="-128"/>
                <a:ea typeface="HGP創英角ｺﾞｼｯｸUB" panose="020B0900000000000000" pitchFamily="50" charset="-128"/>
              </a:rPr>
              <a:t>セミナー</a:t>
            </a:r>
            <a:r>
              <a:rPr lang="en-US" altLang="ja-JP" sz="2400" b="1" dirty="0">
                <a:solidFill>
                  <a:srgbClr val="FF0000"/>
                </a:solidFill>
                <a:latin typeface="HGP創英角ｺﾞｼｯｸUB" panose="020B0900000000000000" pitchFamily="50" charset="-128"/>
                <a:ea typeface="HGP創英角ｺﾞｼｯｸUB" panose="020B0900000000000000" pitchFamily="50" charset="-128"/>
              </a:rPr>
              <a:t>】</a:t>
            </a:r>
            <a:r>
              <a:rPr lang="ja-JP" altLang="en-US" sz="2400" b="1" dirty="0">
                <a:solidFill>
                  <a:srgbClr val="FF0000"/>
                </a:solidFill>
                <a:latin typeface="HGP創英角ｺﾞｼｯｸUB" panose="020B0900000000000000" pitchFamily="50" charset="-128"/>
                <a:ea typeface="HGP創英角ｺﾞｼｯｸUB" panose="020B0900000000000000" pitchFamily="50" charset="-128"/>
              </a:rPr>
              <a:t>　　</a:t>
            </a:r>
            <a:r>
              <a:rPr lang="ja-JP" altLang="en-US" sz="2400" b="1" dirty="0">
                <a:latin typeface="HGP創英角ｺﾞｼｯｸUB" panose="020B0900000000000000" pitchFamily="50" charset="-128"/>
                <a:ea typeface="HGP創英角ｺﾞｼｯｸUB" panose="020B0900000000000000" pitchFamily="50" charset="-128"/>
              </a:rPr>
              <a:t> （１２０分） </a:t>
            </a:r>
            <a:r>
              <a:rPr lang="ja-JP" altLang="en-US" sz="2400" b="1" dirty="0">
                <a:highlight>
                  <a:srgbClr val="FF0000"/>
                </a:highlight>
                <a:latin typeface="HGP創英角ｺﾞｼｯｸUB" panose="020B0900000000000000" pitchFamily="50" charset="-128"/>
                <a:ea typeface="HGP創英角ｺﾞｼｯｸUB" panose="020B0900000000000000" pitchFamily="50" charset="-128"/>
              </a:rPr>
              <a:t>　　　　　　　　　　　　　　　　　　　　　　　</a:t>
            </a:r>
            <a:endParaRPr lang="en-US" altLang="ja-JP" sz="2400" b="1" dirty="0">
              <a:highlight>
                <a:srgbClr val="FF0000"/>
              </a:highlight>
              <a:latin typeface="HGP創英角ｺﾞｼｯｸUB" panose="020B0900000000000000" pitchFamily="50" charset="-128"/>
              <a:ea typeface="HGP創英角ｺﾞｼｯｸUB" panose="020B0900000000000000" pitchFamily="50" charset="-128"/>
            </a:endParaRPr>
          </a:p>
          <a:p>
            <a:r>
              <a:rPr lang="ja-JP" altLang="en-US" sz="2400" b="1" dirty="0">
                <a:latin typeface="HGP創英角ｺﾞｼｯｸUB" panose="020B0900000000000000" pitchFamily="50" charset="-128"/>
                <a:ea typeface="HGP創英角ｺﾞｼｯｸUB" panose="020B0900000000000000" pitchFamily="50" charset="-128"/>
              </a:rPr>
              <a:t>　令和４年７月２８日（木）　１３：３０　～　１５：３０　　　　　　　　　　　</a:t>
            </a:r>
            <a:endParaRPr lang="en-US" altLang="ja-JP" sz="2400" b="1" dirty="0">
              <a:latin typeface="HGP創英角ｺﾞｼｯｸUB" panose="020B0900000000000000" pitchFamily="50" charset="-128"/>
              <a:ea typeface="HGP創英角ｺﾞｼｯｸUB" panose="020B0900000000000000" pitchFamily="50" charset="-128"/>
            </a:endParaRPr>
          </a:p>
          <a:p>
            <a:r>
              <a:rPr lang="ja-JP" altLang="en-US" sz="1400" b="1" dirty="0">
                <a:latin typeface="游ゴシック"/>
                <a:ea typeface="游ゴシック"/>
              </a:rPr>
              <a:t>　　　　　　　　　　　　　　　　　　　　　　　</a:t>
            </a:r>
            <a:r>
              <a:rPr lang="ja-JP" altLang="en-US" sz="2400" b="1" dirty="0">
                <a:latin typeface="HGP創英角ｺﾞｼｯｸUB" panose="020B0900000000000000" pitchFamily="50" charset="-128"/>
                <a:ea typeface="HGP創英角ｺﾞｼｯｸUB" panose="020B0900000000000000" pitchFamily="50" charset="-128"/>
              </a:rPr>
              <a:t>　</a:t>
            </a:r>
            <a:endParaRPr lang="en-US" altLang="ja-JP" sz="2400" b="1" dirty="0">
              <a:latin typeface="HGP創英角ｺﾞｼｯｸUB" panose="020B0900000000000000" pitchFamily="50" charset="-128"/>
              <a:ea typeface="HGP創英角ｺﾞｼｯｸUB" panose="020B0900000000000000" pitchFamily="50" charset="-128"/>
            </a:endParaRPr>
          </a:p>
        </p:txBody>
      </p:sp>
      <p:sp>
        <p:nvSpPr>
          <p:cNvPr id="52" name="テキスト ボックス 51"/>
          <p:cNvSpPr txBox="1"/>
          <p:nvPr/>
        </p:nvSpPr>
        <p:spPr>
          <a:xfrm>
            <a:off x="5625445" y="5935017"/>
            <a:ext cx="513410" cy="369332"/>
          </a:xfrm>
          <a:prstGeom prst="rect">
            <a:avLst/>
          </a:prstGeom>
        </p:spPr>
        <p:txBody>
          <a:bodyPr rot="0" spcFirstLastPara="0" vertOverflow="overflow" horzOverflow="overflow" vert="wordArtVert" wrap="square" lIns="91440" tIns="45720" rIns="91440" bIns="45720" numCol="1" spcCol="0" rtlCol="0" fromWordArt="0" anchor="t" anchorCtr="0" forceAA="0" compatLnSpc="1">
            <a:prstTxWarp prst="textNoShape">
              <a:avLst/>
            </a:prstTxWarp>
            <a:spAutoFit/>
          </a:bodyPr>
          <a:lstStyle/>
          <a:p>
            <a:r>
              <a:rPr dirty="0">
                <a:latin typeface="游ゴシック"/>
                <a:ea typeface="游ゴシック"/>
              </a:rPr>
              <a:t>​</a:t>
            </a:r>
            <a:endParaRPr lang="ja-JP" altLang="en-US" dirty="0"/>
          </a:p>
        </p:txBody>
      </p:sp>
      <p:sp>
        <p:nvSpPr>
          <p:cNvPr id="40" name="正方形/長方形 39">
            <a:extLst>
              <a:ext uri="{FF2B5EF4-FFF2-40B4-BE49-F238E27FC236}">
                <a16:creationId xmlns:a16="http://schemas.microsoft.com/office/drawing/2014/main" id="{49A71ECB-119B-4E62-9389-68501EB9DCD0}"/>
              </a:ext>
            </a:extLst>
          </p:cNvPr>
          <p:cNvSpPr/>
          <p:nvPr/>
        </p:nvSpPr>
        <p:spPr>
          <a:xfrm>
            <a:off x="1040424" y="7387172"/>
            <a:ext cx="2207482" cy="173495"/>
          </a:xfrm>
          <a:prstGeom prst="rect">
            <a:avLst/>
          </a:prstGeom>
          <a:solidFill>
            <a:srgbClr val="231F20"/>
          </a:solidFill>
          <a:ln>
            <a:solidFill>
              <a:srgbClr val="231F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6" name="表 5">
            <a:extLst>
              <a:ext uri="{FF2B5EF4-FFF2-40B4-BE49-F238E27FC236}">
                <a16:creationId xmlns:a16="http://schemas.microsoft.com/office/drawing/2014/main" id="{E12249BD-643A-49F0-9C28-3ECF4BB632AC}"/>
              </a:ext>
            </a:extLst>
          </p:cNvPr>
          <p:cNvGraphicFramePr>
            <a:graphicFrameLocks noGrp="1"/>
          </p:cNvGraphicFramePr>
          <p:nvPr>
            <p:extLst>
              <p:ext uri="{D42A27DB-BD31-4B8C-83A1-F6EECF244321}">
                <p14:modId xmlns:p14="http://schemas.microsoft.com/office/powerpoint/2010/main" val="3990239675"/>
              </p:ext>
            </p:extLst>
          </p:nvPr>
        </p:nvGraphicFramePr>
        <p:xfrm>
          <a:off x="87513" y="7251471"/>
          <a:ext cx="6696171" cy="2031781"/>
        </p:xfrm>
        <a:graphic>
          <a:graphicData uri="http://schemas.openxmlformats.org/drawingml/2006/table">
            <a:tbl>
              <a:tblPr firstRow="1" bandRow="1">
                <a:tableStyleId>{5940675A-B579-460E-94D1-54222C63F5DA}</a:tableStyleId>
              </a:tblPr>
              <a:tblGrid>
                <a:gridCol w="1100455">
                  <a:extLst>
                    <a:ext uri="{9D8B030D-6E8A-4147-A177-3AD203B41FA5}">
                      <a16:colId xmlns:a16="http://schemas.microsoft.com/office/drawing/2014/main" val="2772574230"/>
                    </a:ext>
                  </a:extLst>
                </a:gridCol>
                <a:gridCol w="1533119">
                  <a:extLst>
                    <a:ext uri="{9D8B030D-6E8A-4147-A177-3AD203B41FA5}">
                      <a16:colId xmlns:a16="http://schemas.microsoft.com/office/drawing/2014/main" val="716542499"/>
                    </a:ext>
                  </a:extLst>
                </a:gridCol>
                <a:gridCol w="561876">
                  <a:extLst>
                    <a:ext uri="{9D8B030D-6E8A-4147-A177-3AD203B41FA5}">
                      <a16:colId xmlns:a16="http://schemas.microsoft.com/office/drawing/2014/main" val="437902020"/>
                    </a:ext>
                  </a:extLst>
                </a:gridCol>
                <a:gridCol w="890975">
                  <a:extLst>
                    <a:ext uri="{9D8B030D-6E8A-4147-A177-3AD203B41FA5}">
                      <a16:colId xmlns:a16="http://schemas.microsoft.com/office/drawing/2014/main" val="996447020"/>
                    </a:ext>
                  </a:extLst>
                </a:gridCol>
                <a:gridCol w="955189">
                  <a:extLst>
                    <a:ext uri="{9D8B030D-6E8A-4147-A177-3AD203B41FA5}">
                      <a16:colId xmlns:a16="http://schemas.microsoft.com/office/drawing/2014/main" val="3490574272"/>
                    </a:ext>
                  </a:extLst>
                </a:gridCol>
                <a:gridCol w="1654557">
                  <a:extLst>
                    <a:ext uri="{9D8B030D-6E8A-4147-A177-3AD203B41FA5}">
                      <a16:colId xmlns:a16="http://schemas.microsoft.com/office/drawing/2014/main" val="2117248992"/>
                    </a:ext>
                  </a:extLst>
                </a:gridCol>
              </a:tblGrid>
              <a:tr h="568378">
                <a:tc gridSpan="6">
                  <a:txBody>
                    <a:bodyPr/>
                    <a:lstStyle/>
                    <a:p>
                      <a:endParaRPr kumimoji="1" lang="ja-JP" altLang="en-US" sz="1000" dirty="0"/>
                    </a:p>
                  </a:txBody>
                  <a:tcPr anchor="ctr">
                    <a:solidFill>
                      <a:srgbClr val="231F20"/>
                    </a:solidFill>
                  </a:tcPr>
                </a:tc>
                <a:tc hMerge="1">
                  <a:txBody>
                    <a:bodyPr/>
                    <a:lstStyle/>
                    <a:p>
                      <a:endParaRPr kumimoji="1" lang="ja-JP" altLang="en-US" sz="1000" dirty="0"/>
                    </a:p>
                  </a:txBody>
                  <a:tcPr anchor="c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000" dirty="0"/>
                    </a:p>
                  </a:txBody>
                  <a:tcPr anchor="ctr">
                    <a:lnR w="12700" cap="flat" cmpd="sng" algn="ctr">
                      <a:solidFill>
                        <a:schemeClr val="tx1"/>
                      </a:solidFill>
                      <a:prstDash val="solid"/>
                      <a:round/>
                      <a:headEnd type="none" w="med" len="med"/>
                      <a:tailEnd type="none" w="med" len="med"/>
                    </a:lnR>
                    <a:solidFill>
                      <a:schemeClr val="bg1"/>
                    </a:solidFill>
                  </a:tcPr>
                </a:tc>
                <a:tc hMerge="1">
                  <a:txBody>
                    <a:bodyPr/>
                    <a:lstStyle/>
                    <a:p>
                      <a:endParaRPr kumimoji="1" lang="ja-JP" altLang="en-US" sz="1000" dirty="0"/>
                    </a:p>
                  </a:txBody>
                  <a:tcPr anchor="ct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951852048"/>
                  </a:ext>
                </a:extLst>
              </a:tr>
              <a:tr h="325241">
                <a:tc>
                  <a:txBody>
                    <a:bodyPr/>
                    <a:lstStyle/>
                    <a:p>
                      <a:pPr algn="dist"/>
                      <a:r>
                        <a:rPr kumimoji="1" lang="ja-JP" altLang="en-US" sz="1000" dirty="0"/>
                        <a:t>事業所名</a:t>
                      </a:r>
                    </a:p>
                  </a:txBody>
                  <a:tcPr anchor="ctr">
                    <a:solidFill>
                      <a:schemeClr val="bg1"/>
                    </a:solidFill>
                  </a:tcPr>
                </a:tc>
                <a:tc gridSpan="3">
                  <a:txBody>
                    <a:bodyPr/>
                    <a:lstStyle/>
                    <a:p>
                      <a:endParaRPr kumimoji="1" lang="ja-JP" altLang="en-US" sz="1000" dirty="0"/>
                    </a:p>
                  </a:txBody>
                  <a:tcPr anchor="c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algn="dist"/>
                      <a:r>
                        <a:rPr kumimoji="1" lang="ja-JP" altLang="en-US" sz="1000" dirty="0"/>
                        <a:t>業種</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endParaRPr kumimoji="1" lang="ja-JP" altLang="en-US" sz="1000" dirty="0"/>
                    </a:p>
                  </a:txBody>
                  <a:tcPr anchor="ct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3828458153"/>
                  </a:ext>
                </a:extLst>
              </a:tr>
              <a:tr h="325241">
                <a:tc>
                  <a:txBody>
                    <a:bodyPr/>
                    <a:lstStyle/>
                    <a:p>
                      <a:pPr algn="dist"/>
                      <a:r>
                        <a:rPr kumimoji="1" lang="ja-JP" altLang="en-US" sz="1000" dirty="0"/>
                        <a:t>参加者名</a:t>
                      </a:r>
                    </a:p>
                  </a:txBody>
                  <a:tcPr anchor="ctr">
                    <a:solidFill>
                      <a:schemeClr val="bg1"/>
                    </a:solidFill>
                  </a:tcPr>
                </a:tc>
                <a:tc>
                  <a:txBody>
                    <a:bodyPr/>
                    <a:lstStyle/>
                    <a:p>
                      <a:endParaRPr kumimoji="1" lang="ja-JP" altLang="en-US" sz="1000" dirty="0"/>
                    </a:p>
                  </a:txBody>
                  <a:tcPr anchor="ctr">
                    <a:lnR w="12700" cap="flat" cmpd="sng" algn="ctr">
                      <a:solidFill>
                        <a:schemeClr val="tx1"/>
                      </a:solidFill>
                      <a:prstDash val="solid"/>
                      <a:round/>
                      <a:headEnd type="none" w="med" len="med"/>
                      <a:tailEnd type="none" w="med" len="med"/>
                    </a:lnR>
                    <a:solidFill>
                      <a:schemeClr val="bg1"/>
                    </a:solidFill>
                  </a:tcPr>
                </a:tc>
                <a:tc>
                  <a:txBody>
                    <a:bodyPr/>
                    <a:lstStyle/>
                    <a:p>
                      <a:pPr algn="ctr"/>
                      <a:r>
                        <a:rPr kumimoji="1" lang="ja-JP" altLang="en-US" sz="1000" dirty="0"/>
                        <a:t>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a:r>
                        <a:rPr kumimoji="1" lang="ja-JP" altLang="en-US" sz="1000" dirty="0"/>
                        <a:t>名様</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dist"/>
                      <a:r>
                        <a:rPr kumimoji="1" lang="ja-JP" altLang="en-US" sz="1000" dirty="0"/>
                        <a:t>役職</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endParaRPr kumimoji="1" lang="ja-JP" altLang="en-US" sz="1000" dirty="0"/>
                    </a:p>
                  </a:txBody>
                  <a:tcPr anchor="ct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2575993880"/>
                  </a:ext>
                </a:extLst>
              </a:tr>
              <a:tr h="325241">
                <a:tc>
                  <a:txBody>
                    <a:bodyPr/>
                    <a:lstStyle/>
                    <a:p>
                      <a:pPr algn="dist"/>
                      <a:r>
                        <a:rPr kumimoji="1" lang="ja-JP" altLang="en-US" sz="1000" dirty="0"/>
                        <a:t>メールアドレス</a:t>
                      </a:r>
                    </a:p>
                  </a:txBody>
                  <a:tcPr anchor="ctr">
                    <a:solidFill>
                      <a:schemeClr val="bg1"/>
                    </a:solidFill>
                  </a:tcPr>
                </a:tc>
                <a:tc gridSpan="3">
                  <a:txBody>
                    <a:bodyPr/>
                    <a:lstStyle/>
                    <a:p>
                      <a:endParaRPr kumimoji="1" lang="ja-JP" altLang="en-US" sz="1000" dirty="0"/>
                    </a:p>
                  </a:txBody>
                  <a:tcPr anchor="c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algn="dist"/>
                      <a:r>
                        <a:rPr kumimoji="1" lang="ja-JP" altLang="en-US" sz="1000" dirty="0"/>
                        <a:t>電話番号</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endParaRPr kumimoji="1" lang="ja-JP" altLang="en-US" sz="1000" dirty="0"/>
                    </a:p>
                  </a:txBody>
                  <a:tcPr anchor="ct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148699705"/>
                  </a:ext>
                </a:extLst>
              </a:tr>
              <a:tr h="325241">
                <a:tc>
                  <a:txBody>
                    <a:bodyPr/>
                    <a:lstStyle/>
                    <a:p>
                      <a:pPr algn="dist"/>
                      <a:r>
                        <a:rPr kumimoji="1" lang="ja-JP" altLang="en-US" sz="1000" dirty="0"/>
                        <a:t>個別相談</a:t>
                      </a:r>
                    </a:p>
                  </a:txBody>
                  <a:tcPr anchor="ctr">
                    <a:solidFill>
                      <a:schemeClr val="bg1"/>
                    </a:solidFill>
                  </a:tcPr>
                </a:tc>
                <a:tc gridSpan="3">
                  <a:txBody>
                    <a:bodyPr/>
                    <a:lstStyle/>
                    <a:p>
                      <a:r>
                        <a:rPr kumimoji="1" lang="ja-JP" altLang="en-US" sz="1400" b="1" dirty="0">
                          <a:latin typeface="HGP創英角ｺﾞｼｯｸUB" panose="020B0900000000000000" pitchFamily="50" charset="-128"/>
                          <a:ea typeface="HGP創英角ｺﾞｼｯｸUB" panose="020B0900000000000000" pitchFamily="50" charset="-128"/>
                        </a:rPr>
                        <a:t>①</a:t>
                      </a:r>
                      <a:r>
                        <a:rPr kumimoji="1" lang="ja-JP" altLang="en-US" sz="1400" b="0" dirty="0">
                          <a:latin typeface="HGP創英角ｺﾞｼｯｸUB" panose="020B0900000000000000" pitchFamily="50" charset="-128"/>
                          <a:ea typeface="HGP創英角ｺﾞｼｯｸUB" panose="020B0900000000000000" pitchFamily="50" charset="-128"/>
                        </a:rPr>
                        <a:t>１５：３０～　</a:t>
                      </a:r>
                      <a:r>
                        <a:rPr lang="ja-JP" altLang="en-US" sz="1400" b="0" dirty="0">
                          <a:latin typeface="HGP創英角ｺﾞｼｯｸUB" panose="020B0900000000000000" pitchFamily="50" charset="-128"/>
                          <a:ea typeface="HGP創英角ｺﾞｼｯｸUB" panose="020B0900000000000000" pitchFamily="50" charset="-128"/>
                        </a:rPr>
                        <a:t>②１６：００　</a:t>
                      </a:r>
                      <a:r>
                        <a:rPr lang="ja-JP" altLang="en-US" sz="1200" b="0" dirty="0">
                          <a:latin typeface="HGP創英角ｺﾞｼｯｸUB" panose="020B0900000000000000" pitchFamily="50" charset="-128"/>
                          <a:ea typeface="HGP創英角ｺﾞｼｯｸUB" panose="020B0900000000000000" pitchFamily="50" charset="-128"/>
                        </a:rPr>
                        <a:t>～　</a:t>
                      </a:r>
                      <a:r>
                        <a:rPr kumimoji="1" lang="ja-JP" altLang="en-US" sz="1200" b="0" dirty="0">
                          <a:latin typeface="HGP創英角ｺﾞｼｯｸUB" panose="020B0900000000000000" pitchFamily="50" charset="-128"/>
                          <a:ea typeface="HGP創英角ｺﾞｼｯｸUB" panose="020B0900000000000000" pitchFamily="50" charset="-128"/>
                        </a:rPr>
                        <a:t>に〇をつけてお申込下さい。　　</a:t>
                      </a:r>
                      <a:r>
                        <a:rPr kumimoji="1" lang="ja-JP" altLang="en-US" sz="1200" b="0" dirty="0">
                          <a:solidFill>
                            <a:srgbClr val="FF0000"/>
                          </a:solidFill>
                          <a:latin typeface="HGP創英角ｺﾞｼｯｸUB" panose="020B0900000000000000" pitchFamily="50" charset="-128"/>
                          <a:ea typeface="HGP創英角ｺﾞｼｯｸUB" panose="020B0900000000000000" pitchFamily="50" charset="-128"/>
                        </a:rPr>
                        <a:t>申込順にて受付。</a:t>
                      </a:r>
                    </a:p>
                  </a:txBody>
                  <a:tcPr anchor="c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algn="dist"/>
                      <a:r>
                        <a:rPr kumimoji="1" lang="ja-JP" altLang="en-US" sz="700" dirty="0"/>
                        <a:t>申込書</a:t>
                      </a:r>
                      <a:r>
                        <a:rPr kumimoji="1" lang="en-US" altLang="ja-JP" sz="700" dirty="0"/>
                        <a:t>QR</a:t>
                      </a:r>
                      <a:r>
                        <a:rPr kumimoji="1" lang="ja-JP" altLang="en-US" sz="700" dirty="0"/>
                        <a:t>コード</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pPr algn="ctr"/>
                      <a:endParaRPr kumimoji="1" lang="ja-JP" altLang="en-US" sz="1000" dirty="0"/>
                    </a:p>
                  </a:txBody>
                  <a:tcPr anchor="ct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3033817890"/>
                  </a:ext>
                </a:extLst>
              </a:tr>
            </a:tbl>
          </a:graphicData>
        </a:graphic>
      </p:graphicFrame>
      <p:sp>
        <p:nvSpPr>
          <p:cNvPr id="63" name="テキスト ボックス 62">
            <a:extLst>
              <a:ext uri="{FF2B5EF4-FFF2-40B4-BE49-F238E27FC236}">
                <a16:creationId xmlns:a16="http://schemas.microsoft.com/office/drawing/2014/main" id="{293760EC-2E94-49EE-919B-533E5F422FD9}"/>
              </a:ext>
            </a:extLst>
          </p:cNvPr>
          <p:cNvSpPr txBox="1"/>
          <p:nvPr/>
        </p:nvSpPr>
        <p:spPr>
          <a:xfrm>
            <a:off x="4477998" y="7279598"/>
            <a:ext cx="1703172" cy="272608"/>
          </a:xfrm>
          <a:prstGeom prst="rect">
            <a:avLst/>
          </a:prstGeom>
          <a:solidFill>
            <a:srgbClr val="231F20"/>
          </a:solidFill>
          <a:ln>
            <a:solidFill>
              <a:srgbClr val="231F20"/>
            </a:solidFill>
          </a:ln>
        </p:spPr>
        <p:txBody>
          <a:bodyPr wrap="none" rtlCol="0">
            <a:noAutofit/>
          </a:bodyPr>
          <a:lstStyle/>
          <a:p>
            <a:r>
              <a:rPr kumimoji="1" lang="ja-JP" altLang="en-US" sz="1400" b="1" dirty="0">
                <a:solidFill>
                  <a:schemeClr val="bg1"/>
                </a:solidFill>
              </a:rPr>
              <a:t>０９８ー９３５ー３９３９</a:t>
            </a:r>
            <a:endParaRPr kumimoji="1" lang="en-US" altLang="ja-JP" sz="1400" b="1" dirty="0">
              <a:solidFill>
                <a:schemeClr val="bg1"/>
              </a:solidFill>
            </a:endParaRPr>
          </a:p>
        </p:txBody>
      </p:sp>
      <p:sp>
        <p:nvSpPr>
          <p:cNvPr id="7" name="正方形/長方形 6">
            <a:extLst>
              <a:ext uri="{FF2B5EF4-FFF2-40B4-BE49-F238E27FC236}">
                <a16:creationId xmlns:a16="http://schemas.microsoft.com/office/drawing/2014/main" id="{2C155517-BD53-4671-BC7D-DDE643EAEB4D}"/>
              </a:ext>
            </a:extLst>
          </p:cNvPr>
          <p:cNvSpPr/>
          <p:nvPr/>
        </p:nvSpPr>
        <p:spPr>
          <a:xfrm>
            <a:off x="317921" y="9364780"/>
            <a:ext cx="5883154" cy="646331"/>
          </a:xfrm>
          <a:prstGeom prst="rect">
            <a:avLst/>
          </a:prstGeom>
        </p:spPr>
        <p:txBody>
          <a:bodyPr wrap="square">
            <a:spAutoFit/>
          </a:bodyPr>
          <a:lstStyle/>
          <a:p>
            <a:r>
              <a:rPr lang="ja-JP" altLang="en-US" sz="1200" b="1" dirty="0">
                <a:solidFill>
                  <a:schemeClr val="accent2"/>
                </a:solidFill>
              </a:rPr>
              <a:t>参加登録は、こちら↓の参加申し込みフォームからも可能です。</a:t>
            </a:r>
            <a:endParaRPr lang="en-US" altLang="ja-JP" sz="1200" b="1" dirty="0">
              <a:solidFill>
                <a:schemeClr val="accent2"/>
              </a:solidFill>
            </a:endParaRPr>
          </a:p>
          <a:p>
            <a:r>
              <a:rPr lang="ja-JP" altLang="en-US" sz="1200" b="1" u="sng" dirty="0">
                <a:solidFill>
                  <a:schemeClr val="accent2"/>
                </a:solidFill>
              </a:rPr>
              <a:t>参加申し込みフォーム：</a:t>
            </a:r>
            <a:r>
              <a:rPr lang="en-US" altLang="ja-JP" sz="1200" b="1" u="sng" dirty="0">
                <a:solidFill>
                  <a:schemeClr val="accent2"/>
                </a:solidFill>
                <a:hlinkClick r:id="rId2"/>
              </a:rPr>
              <a:t>https://forms.gle/MLLnkEoZAkonVb5g6</a:t>
            </a:r>
            <a:endParaRPr lang="en-US" altLang="ja-JP" sz="1200" b="1" u="sng" dirty="0">
              <a:solidFill>
                <a:schemeClr val="accent2"/>
              </a:solidFill>
            </a:endParaRPr>
          </a:p>
          <a:p>
            <a:endParaRPr lang="ja-JP" altLang="en-US" sz="1200" b="1" u="sng" dirty="0">
              <a:solidFill>
                <a:schemeClr val="accent2"/>
              </a:solidFill>
            </a:endParaRPr>
          </a:p>
        </p:txBody>
      </p:sp>
      <p:grpSp>
        <p:nvGrpSpPr>
          <p:cNvPr id="13" name="グループ化 12">
            <a:extLst>
              <a:ext uri="{FF2B5EF4-FFF2-40B4-BE49-F238E27FC236}">
                <a16:creationId xmlns:a16="http://schemas.microsoft.com/office/drawing/2014/main" id="{133D29B9-85AF-4E54-9E61-3F871291DC55}"/>
              </a:ext>
            </a:extLst>
          </p:cNvPr>
          <p:cNvGrpSpPr/>
          <p:nvPr/>
        </p:nvGrpSpPr>
        <p:grpSpPr>
          <a:xfrm>
            <a:off x="140142" y="7264591"/>
            <a:ext cx="726550" cy="547063"/>
            <a:chOff x="140142" y="8012290"/>
            <a:chExt cx="726550" cy="547063"/>
          </a:xfrm>
        </p:grpSpPr>
        <p:sp>
          <p:nvSpPr>
            <p:cNvPr id="60" name="楕円 59">
              <a:extLst>
                <a:ext uri="{FF2B5EF4-FFF2-40B4-BE49-F238E27FC236}">
                  <a16:creationId xmlns:a16="http://schemas.microsoft.com/office/drawing/2014/main" id="{A6D3D0E3-BB99-43D8-9BAA-508CE7DCC8D3}"/>
                </a:ext>
              </a:extLst>
            </p:cNvPr>
            <p:cNvSpPr/>
            <p:nvPr/>
          </p:nvSpPr>
          <p:spPr>
            <a:xfrm>
              <a:off x="150786" y="8012290"/>
              <a:ext cx="687060" cy="5470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b="1" dirty="0">
                <a:solidFill>
                  <a:schemeClr val="tx1"/>
                </a:solidFill>
              </a:endParaRPr>
            </a:p>
          </p:txBody>
        </p:sp>
        <p:sp>
          <p:nvSpPr>
            <p:cNvPr id="12" name="正方形/長方形 11">
              <a:extLst>
                <a:ext uri="{FF2B5EF4-FFF2-40B4-BE49-F238E27FC236}">
                  <a16:creationId xmlns:a16="http://schemas.microsoft.com/office/drawing/2014/main" id="{E91AE24F-EA8D-4C4F-A998-36206E13FB10}"/>
                </a:ext>
              </a:extLst>
            </p:cNvPr>
            <p:cNvSpPr/>
            <p:nvPr/>
          </p:nvSpPr>
          <p:spPr>
            <a:xfrm>
              <a:off x="140142" y="8080698"/>
              <a:ext cx="726550" cy="415498"/>
            </a:xfrm>
            <a:prstGeom prst="rect">
              <a:avLst/>
            </a:prstGeom>
          </p:spPr>
          <p:txBody>
            <a:bodyPr wrap="square">
              <a:spAutoFit/>
            </a:bodyPr>
            <a:lstStyle/>
            <a:p>
              <a:pPr algn="ctr"/>
              <a:r>
                <a:rPr kumimoji="1" lang="ja-JP" altLang="en-US" sz="1050" b="1" dirty="0"/>
                <a:t>お申込み</a:t>
              </a:r>
              <a:endParaRPr kumimoji="1" lang="en-US" altLang="ja-JP" sz="1050" b="1" dirty="0"/>
            </a:p>
            <a:p>
              <a:pPr algn="ctr"/>
              <a:r>
                <a:rPr kumimoji="1" lang="ja-JP" altLang="en-US" sz="1050" b="1" dirty="0"/>
                <a:t>お問合せ</a:t>
              </a:r>
            </a:p>
          </p:txBody>
        </p:sp>
      </p:grpSp>
      <p:sp>
        <p:nvSpPr>
          <p:cNvPr id="67" name="正方形/長方形 66">
            <a:extLst>
              <a:ext uri="{FF2B5EF4-FFF2-40B4-BE49-F238E27FC236}">
                <a16:creationId xmlns:a16="http://schemas.microsoft.com/office/drawing/2014/main" id="{67B9FC13-896D-46E5-B23C-5A0F5A4F8F2D}"/>
              </a:ext>
            </a:extLst>
          </p:cNvPr>
          <p:cNvSpPr/>
          <p:nvPr/>
        </p:nvSpPr>
        <p:spPr>
          <a:xfrm>
            <a:off x="4399332" y="6236191"/>
            <a:ext cx="2333545" cy="974987"/>
          </a:xfrm>
          <a:prstGeom prst="rect">
            <a:avLst/>
          </a:prstGeom>
          <a:solidFill>
            <a:schemeClr val="accent1"/>
          </a:solidFill>
          <a:ln>
            <a:solidFill>
              <a:srgbClr val="8976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800" b="1" dirty="0"/>
              <a:t> </a:t>
            </a:r>
            <a:endParaRPr lang="en-US" altLang="ja-JP" sz="800" b="1" dirty="0"/>
          </a:p>
          <a:p>
            <a:pPr lvl="0"/>
            <a:r>
              <a:rPr lang="ja-JP" altLang="en-US" sz="1200" b="1" dirty="0">
                <a:solidFill>
                  <a:prstClr val="white"/>
                </a:solidFill>
              </a:rPr>
              <a:t>カナイ経営計画研究所株式会社　　　</a:t>
            </a:r>
            <a:endParaRPr lang="en-US" altLang="ja-JP" sz="1200" b="1" dirty="0">
              <a:solidFill>
                <a:prstClr val="white"/>
              </a:solidFill>
            </a:endParaRPr>
          </a:p>
          <a:p>
            <a:pPr lvl="0"/>
            <a:r>
              <a:rPr lang="ja-JP" altLang="en-US" sz="1200" b="1" dirty="0">
                <a:solidFill>
                  <a:prstClr val="white"/>
                </a:solidFill>
              </a:rPr>
              <a:t>　代表取締役社長　　　　　　</a:t>
            </a:r>
            <a:r>
              <a:rPr lang="ja-JP" altLang="en-US" sz="2400" b="1" dirty="0">
                <a:solidFill>
                  <a:prstClr val="white"/>
                </a:solidFill>
              </a:rPr>
              <a:t>比嘉　智明　氏</a:t>
            </a:r>
            <a:endParaRPr lang="en-US" altLang="ja-JP" sz="2400" b="1" dirty="0">
              <a:solidFill>
                <a:prstClr val="white"/>
              </a:solidFill>
            </a:endParaRPr>
          </a:p>
          <a:p>
            <a:pPr lvl="0"/>
            <a:endParaRPr lang="en-US" altLang="ja-JP" sz="1100" dirty="0">
              <a:solidFill>
                <a:prstClr val="white"/>
              </a:solidFill>
            </a:endParaRPr>
          </a:p>
        </p:txBody>
      </p:sp>
      <p:grpSp>
        <p:nvGrpSpPr>
          <p:cNvPr id="14" name="グループ化 13">
            <a:extLst>
              <a:ext uri="{FF2B5EF4-FFF2-40B4-BE49-F238E27FC236}">
                <a16:creationId xmlns:a16="http://schemas.microsoft.com/office/drawing/2014/main" id="{48BA2ED9-5DEA-BF8B-9792-8DA708707D4C}"/>
              </a:ext>
            </a:extLst>
          </p:cNvPr>
          <p:cNvGrpSpPr/>
          <p:nvPr/>
        </p:nvGrpSpPr>
        <p:grpSpPr>
          <a:xfrm>
            <a:off x="4209966" y="7172007"/>
            <a:ext cx="223386" cy="301912"/>
            <a:chOff x="2682127" y="8173276"/>
            <a:chExt cx="274904" cy="404966"/>
          </a:xfrm>
        </p:grpSpPr>
        <p:pic>
          <p:nvPicPr>
            <p:cNvPr id="53" name="図 52">
              <a:extLst>
                <a:ext uri="{FF2B5EF4-FFF2-40B4-BE49-F238E27FC236}">
                  <a16:creationId xmlns:a16="http://schemas.microsoft.com/office/drawing/2014/main" id="{DF2FFFFC-240B-E400-B7A0-FB2397C13B76}"/>
                </a:ext>
              </a:extLst>
            </p:cNvPr>
            <p:cNvPicPr>
              <a:picLocks noChangeAspect="1"/>
            </p:cNvPicPr>
            <p:nvPr/>
          </p:nvPicPr>
          <p:blipFill>
            <a:blip r:embed="rId3"/>
            <a:stretch>
              <a:fillRect/>
            </a:stretch>
          </p:blipFill>
          <p:spPr>
            <a:xfrm>
              <a:off x="2682127" y="8225817"/>
              <a:ext cx="266700" cy="352425"/>
            </a:xfrm>
            <a:prstGeom prst="rect">
              <a:avLst/>
            </a:prstGeom>
          </p:spPr>
        </p:pic>
        <p:sp>
          <p:nvSpPr>
            <p:cNvPr id="56" name="テキスト ボックス 55">
              <a:extLst>
                <a:ext uri="{FF2B5EF4-FFF2-40B4-BE49-F238E27FC236}">
                  <a16:creationId xmlns:a16="http://schemas.microsoft.com/office/drawing/2014/main" id="{187D1EBC-7C72-5F93-028C-59158533E50D}"/>
                </a:ext>
              </a:extLst>
            </p:cNvPr>
            <p:cNvSpPr txBox="1"/>
            <p:nvPr/>
          </p:nvSpPr>
          <p:spPr>
            <a:xfrm>
              <a:off x="2682127" y="8173276"/>
              <a:ext cx="274904" cy="201017"/>
            </a:xfrm>
            <a:prstGeom prst="rect">
              <a:avLst/>
            </a:prstGeom>
            <a:solidFill>
              <a:srgbClr val="231F20"/>
            </a:solidFill>
            <a:ln>
              <a:solidFill>
                <a:srgbClr val="231F20"/>
              </a:solidFill>
            </a:ln>
          </p:spPr>
          <p:txBody>
            <a:bodyPr wrap="none" rtlCol="0">
              <a:noAutofit/>
            </a:bodyPr>
            <a:lstStyle/>
            <a:p>
              <a:endParaRPr kumimoji="1" lang="en-US" altLang="ja-JP" sz="1400" b="1" dirty="0">
                <a:solidFill>
                  <a:schemeClr val="bg1"/>
                </a:solidFill>
              </a:endParaRPr>
            </a:p>
          </p:txBody>
        </p:sp>
      </p:grpSp>
      <p:sp>
        <p:nvSpPr>
          <p:cNvPr id="58" name="テキスト ボックス 57">
            <a:extLst>
              <a:ext uri="{FF2B5EF4-FFF2-40B4-BE49-F238E27FC236}">
                <a16:creationId xmlns:a16="http://schemas.microsoft.com/office/drawing/2014/main" id="{6B18F835-63DB-CA95-E777-E4FB564A245F}"/>
              </a:ext>
            </a:extLst>
          </p:cNvPr>
          <p:cNvSpPr txBox="1"/>
          <p:nvPr/>
        </p:nvSpPr>
        <p:spPr>
          <a:xfrm>
            <a:off x="906627" y="7264591"/>
            <a:ext cx="3202185" cy="464770"/>
          </a:xfrm>
          <a:prstGeom prst="rect">
            <a:avLst/>
          </a:prstGeom>
          <a:solidFill>
            <a:srgbClr val="231F20"/>
          </a:solidFill>
          <a:ln>
            <a:solidFill>
              <a:srgbClr val="231F20"/>
            </a:solidFill>
          </a:ln>
        </p:spPr>
        <p:txBody>
          <a:bodyPr wrap="none" rtlCol="0">
            <a:noAutofit/>
          </a:bodyPr>
          <a:lstStyle/>
          <a:p>
            <a:r>
              <a:rPr kumimoji="1" lang="ja-JP" altLang="en-US" sz="1400" b="1" dirty="0">
                <a:solidFill>
                  <a:schemeClr val="bg1"/>
                </a:solidFill>
              </a:rPr>
              <a:t>北中城村商工会　担当：上間　平明</a:t>
            </a:r>
            <a:endParaRPr kumimoji="1" lang="en-US" altLang="ja-JP" sz="1400" b="1" dirty="0">
              <a:solidFill>
                <a:schemeClr val="bg1"/>
              </a:solidFill>
            </a:endParaRPr>
          </a:p>
        </p:txBody>
      </p:sp>
      <p:sp>
        <p:nvSpPr>
          <p:cNvPr id="55" name="テキスト ボックス 54">
            <a:extLst>
              <a:ext uri="{FF2B5EF4-FFF2-40B4-BE49-F238E27FC236}">
                <a16:creationId xmlns:a16="http://schemas.microsoft.com/office/drawing/2014/main" id="{4FA63495-65E7-E8B9-5E90-CA9E35A57339}"/>
              </a:ext>
            </a:extLst>
          </p:cNvPr>
          <p:cNvSpPr txBox="1"/>
          <p:nvPr/>
        </p:nvSpPr>
        <p:spPr>
          <a:xfrm>
            <a:off x="378823" y="1327621"/>
            <a:ext cx="5063065" cy="707886"/>
          </a:xfrm>
          <a:prstGeom prst="rect">
            <a:avLst/>
          </a:prstGeom>
          <a:blipFill>
            <a:blip r:embed="rId4"/>
            <a:tile tx="0" ty="0" sx="100000" sy="100000" flip="none" algn="tl"/>
          </a:bli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dist"/>
            <a:r>
              <a:rPr lang="ja-JP" altLang="en-US" sz="2000" b="1" spc="-300" dirty="0">
                <a:latin typeface="HGGothicE" panose="020B0909000000000000" pitchFamily="49" charset="-128"/>
                <a:ea typeface="HGGothicE" panose="020B0909000000000000" pitchFamily="49" charset="-128"/>
              </a:rPr>
              <a:t>ＤＸとは、</a:t>
            </a:r>
            <a:r>
              <a:rPr lang="en-US" altLang="ja-JP" sz="2000" b="1" spc="-300" dirty="0">
                <a:latin typeface="HGGothicE" panose="020B0909000000000000" pitchFamily="49" charset="-128"/>
                <a:ea typeface="HGGothicE" panose="020B0909000000000000" pitchFamily="49" charset="-128"/>
              </a:rPr>
              <a:t>IT</a:t>
            </a:r>
            <a:r>
              <a:rPr lang="ja-JP" altLang="en-US" sz="2000" b="1" spc="-300" dirty="0">
                <a:latin typeface="HGGothicE" panose="020B0909000000000000" pitchFamily="49" charset="-128"/>
                <a:ea typeface="HGGothicE" panose="020B0909000000000000" pitchFamily="49" charset="-128"/>
              </a:rPr>
              <a:t>やデジタル、データを活用　　</a:t>
            </a:r>
            <a:endParaRPr lang="en-US" altLang="ja-JP" sz="2000" b="1" spc="-300" dirty="0">
              <a:latin typeface="HGGothicE" panose="020B0909000000000000" pitchFamily="49" charset="-128"/>
              <a:ea typeface="HGGothicE" panose="020B0909000000000000" pitchFamily="49" charset="-128"/>
            </a:endParaRPr>
          </a:p>
          <a:p>
            <a:pPr algn="dist"/>
            <a:r>
              <a:rPr lang="ja-JP" altLang="en-US" sz="2000" b="1" spc="-300" dirty="0">
                <a:latin typeface="HGGothicE" panose="020B0909000000000000" pitchFamily="49" charset="-128"/>
                <a:ea typeface="HGGothicE" panose="020B0909000000000000" pitchFamily="49" charset="-128"/>
              </a:rPr>
              <a:t>して経営改善を図り業務効率を上げる事です。</a:t>
            </a:r>
          </a:p>
        </p:txBody>
      </p:sp>
      <p:sp>
        <p:nvSpPr>
          <p:cNvPr id="64" name="テキスト ボックス 63">
            <a:extLst>
              <a:ext uri="{FF2B5EF4-FFF2-40B4-BE49-F238E27FC236}">
                <a16:creationId xmlns:a16="http://schemas.microsoft.com/office/drawing/2014/main" id="{E0D16893-4565-8857-5F68-24051BA66923}"/>
              </a:ext>
            </a:extLst>
          </p:cNvPr>
          <p:cNvSpPr txBox="1"/>
          <p:nvPr/>
        </p:nvSpPr>
        <p:spPr>
          <a:xfrm>
            <a:off x="4477998" y="7522824"/>
            <a:ext cx="1703172" cy="272608"/>
          </a:xfrm>
          <a:prstGeom prst="rect">
            <a:avLst/>
          </a:prstGeom>
          <a:solidFill>
            <a:srgbClr val="231F20"/>
          </a:solidFill>
          <a:ln>
            <a:solidFill>
              <a:srgbClr val="231F20"/>
            </a:solidFill>
          </a:ln>
        </p:spPr>
        <p:txBody>
          <a:bodyPr wrap="none" rtlCol="0">
            <a:noAutofit/>
          </a:bodyPr>
          <a:lstStyle/>
          <a:p>
            <a:r>
              <a:rPr kumimoji="1" lang="ja-JP" altLang="en-US" sz="1400" b="1" dirty="0">
                <a:solidFill>
                  <a:schemeClr val="bg1"/>
                </a:solidFill>
              </a:rPr>
              <a:t>０９８ー９３５ー２９７８</a:t>
            </a:r>
            <a:endParaRPr kumimoji="1" lang="en-US" altLang="ja-JP" sz="1400" b="1" dirty="0">
              <a:solidFill>
                <a:schemeClr val="bg1"/>
              </a:solidFill>
            </a:endParaRPr>
          </a:p>
        </p:txBody>
      </p:sp>
      <p:sp>
        <p:nvSpPr>
          <p:cNvPr id="69" name="テキスト ボックス 68">
            <a:extLst>
              <a:ext uri="{FF2B5EF4-FFF2-40B4-BE49-F238E27FC236}">
                <a16:creationId xmlns:a16="http://schemas.microsoft.com/office/drawing/2014/main" id="{88FABE8B-CE3B-07E1-0FEC-CCB64792A6C9}"/>
              </a:ext>
            </a:extLst>
          </p:cNvPr>
          <p:cNvSpPr txBox="1"/>
          <p:nvPr/>
        </p:nvSpPr>
        <p:spPr>
          <a:xfrm>
            <a:off x="4133217" y="7519845"/>
            <a:ext cx="291085" cy="154703"/>
          </a:xfrm>
          <a:prstGeom prst="rect">
            <a:avLst/>
          </a:prstGeom>
          <a:solidFill>
            <a:srgbClr val="231F20"/>
          </a:solidFill>
          <a:ln>
            <a:solidFill>
              <a:srgbClr val="231F20"/>
            </a:solidFill>
          </a:ln>
        </p:spPr>
        <p:txBody>
          <a:bodyPr wrap="none" rtlCol="0">
            <a:noAutofit/>
          </a:bodyPr>
          <a:lstStyle/>
          <a:p>
            <a:r>
              <a:rPr kumimoji="1" lang="en-US" altLang="ja-JP" sz="1400" b="1" dirty="0">
                <a:solidFill>
                  <a:schemeClr val="bg2"/>
                </a:solidFill>
              </a:rPr>
              <a:t>FAX</a:t>
            </a:r>
          </a:p>
        </p:txBody>
      </p:sp>
      <p:pic>
        <p:nvPicPr>
          <p:cNvPr id="1026" name="Picture 2" descr="ツグナラ沖縄として地域未来を担う企業とどのように向き合っていくべきか | 地域特化型M&amp;A・経営資源引継ぎWebメディア「ツグナラ」">
            <a:extLst>
              <a:ext uri="{FF2B5EF4-FFF2-40B4-BE49-F238E27FC236}">
                <a16:creationId xmlns:a16="http://schemas.microsoft.com/office/drawing/2014/main" id="{8AE2D189-16BB-247C-FAE1-504620FEAA9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1817" y="3765217"/>
            <a:ext cx="2333545" cy="2333545"/>
          </a:xfrm>
          <a:prstGeom prst="rect">
            <a:avLst/>
          </a:prstGeom>
          <a:noFill/>
          <a:extLst>
            <a:ext uri="{909E8E84-426E-40DD-AFC4-6F175D3DCCD1}">
              <a14:hiddenFill xmlns:a14="http://schemas.microsoft.com/office/drawing/2010/main">
                <a:solidFill>
                  <a:srgbClr val="FFFFFF"/>
                </a:solidFill>
              </a14:hiddenFill>
            </a:ext>
          </a:extLst>
        </p:spPr>
      </p:pic>
      <p:sp>
        <p:nvSpPr>
          <p:cNvPr id="74" name="テキスト ボックス 73">
            <a:extLst>
              <a:ext uri="{FF2B5EF4-FFF2-40B4-BE49-F238E27FC236}">
                <a16:creationId xmlns:a16="http://schemas.microsoft.com/office/drawing/2014/main" id="{02F7C54A-536F-AD86-32FE-B158A4B54641}"/>
              </a:ext>
            </a:extLst>
          </p:cNvPr>
          <p:cNvSpPr txBox="1"/>
          <p:nvPr/>
        </p:nvSpPr>
        <p:spPr>
          <a:xfrm>
            <a:off x="71683" y="5140420"/>
            <a:ext cx="1415716" cy="132343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dist"/>
            <a:r>
              <a:rPr lang="ja-JP" altLang="en-US" sz="2000" b="1" spc="-300" dirty="0">
                <a:latin typeface="HGGothicE" panose="020B0909000000000000" pitchFamily="49" charset="-128"/>
                <a:ea typeface="HGGothicE" panose="020B0909000000000000" pitchFamily="49" charset="-128"/>
              </a:rPr>
              <a:t>ＤＸ事例１　　</a:t>
            </a:r>
            <a:endParaRPr lang="en-US" altLang="ja-JP" sz="2000" b="1" spc="-300" dirty="0">
              <a:latin typeface="HGGothicE" panose="020B0909000000000000" pitchFamily="49" charset="-128"/>
              <a:ea typeface="HGGothicE" panose="020B0909000000000000" pitchFamily="49" charset="-128"/>
            </a:endParaRPr>
          </a:p>
          <a:p>
            <a:pPr algn="dist"/>
            <a:r>
              <a:rPr lang="ja-JP" altLang="en-US" sz="2000" b="1" spc="-300" dirty="0">
                <a:latin typeface="HGGothicE" panose="020B0909000000000000" pitchFamily="49" charset="-128"/>
                <a:ea typeface="HGGothicE" panose="020B0909000000000000" pitchFamily="49" charset="-128"/>
              </a:rPr>
              <a:t>小売業・サービス業　</a:t>
            </a:r>
            <a:endParaRPr lang="en-US" altLang="ja-JP" sz="2000" b="1" spc="-300" dirty="0">
              <a:latin typeface="HGGothicE" panose="020B0909000000000000" pitchFamily="49" charset="-128"/>
              <a:ea typeface="HGGothicE" panose="020B0909000000000000" pitchFamily="49" charset="-128"/>
            </a:endParaRPr>
          </a:p>
          <a:p>
            <a:pPr algn="dist"/>
            <a:r>
              <a:rPr lang="ja-JP" altLang="en-US" sz="2000" b="1" spc="-300" dirty="0">
                <a:latin typeface="HGGothicE" panose="020B0909000000000000" pitchFamily="49" charset="-128"/>
                <a:ea typeface="HGGothicE" panose="020B0909000000000000" pitchFamily="49" charset="-128"/>
              </a:rPr>
              <a:t>の事例</a:t>
            </a:r>
          </a:p>
        </p:txBody>
      </p:sp>
      <p:sp>
        <p:nvSpPr>
          <p:cNvPr id="75" name="テキスト ボックス 74">
            <a:extLst>
              <a:ext uri="{FF2B5EF4-FFF2-40B4-BE49-F238E27FC236}">
                <a16:creationId xmlns:a16="http://schemas.microsoft.com/office/drawing/2014/main" id="{20313277-4C31-73FD-C53F-A62363BA8643}"/>
              </a:ext>
            </a:extLst>
          </p:cNvPr>
          <p:cNvSpPr txBox="1"/>
          <p:nvPr/>
        </p:nvSpPr>
        <p:spPr>
          <a:xfrm>
            <a:off x="1496199" y="5479515"/>
            <a:ext cx="1415716" cy="1015663"/>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dist"/>
            <a:r>
              <a:rPr lang="ja-JP" altLang="en-US" sz="2000" b="1" spc="-300" dirty="0">
                <a:latin typeface="HGGothicE" panose="020B0909000000000000" pitchFamily="49" charset="-128"/>
                <a:ea typeface="HGGothicE" panose="020B0909000000000000" pitchFamily="49" charset="-128"/>
              </a:rPr>
              <a:t>ＤＸ事例２　　</a:t>
            </a:r>
            <a:endParaRPr lang="en-US" altLang="ja-JP" sz="2000" b="1" spc="-300" dirty="0">
              <a:latin typeface="HGGothicE" panose="020B0909000000000000" pitchFamily="49" charset="-128"/>
              <a:ea typeface="HGGothicE" panose="020B0909000000000000" pitchFamily="49" charset="-128"/>
            </a:endParaRPr>
          </a:p>
          <a:p>
            <a:pPr algn="dist"/>
            <a:r>
              <a:rPr lang="ja-JP" altLang="en-US" sz="2000" b="1" spc="-300" dirty="0">
                <a:latin typeface="HGGothicE" panose="020B0909000000000000" pitchFamily="49" charset="-128"/>
                <a:ea typeface="HGGothicE" panose="020B0909000000000000" pitchFamily="49" charset="-128"/>
              </a:rPr>
              <a:t>建設業　</a:t>
            </a:r>
            <a:endParaRPr lang="en-US" altLang="ja-JP" sz="2000" b="1" spc="-300" dirty="0">
              <a:latin typeface="HGGothicE" panose="020B0909000000000000" pitchFamily="49" charset="-128"/>
              <a:ea typeface="HGGothicE" panose="020B0909000000000000" pitchFamily="49" charset="-128"/>
            </a:endParaRPr>
          </a:p>
          <a:p>
            <a:pPr algn="dist"/>
            <a:r>
              <a:rPr lang="ja-JP" altLang="en-US" sz="2000" b="1" spc="-300" dirty="0">
                <a:latin typeface="HGGothicE" panose="020B0909000000000000" pitchFamily="49" charset="-128"/>
                <a:ea typeface="HGGothicE" panose="020B0909000000000000" pitchFamily="49" charset="-128"/>
              </a:rPr>
              <a:t>の事例</a:t>
            </a:r>
          </a:p>
        </p:txBody>
      </p:sp>
      <p:sp>
        <p:nvSpPr>
          <p:cNvPr id="76" name="テキスト ボックス 75">
            <a:extLst>
              <a:ext uri="{FF2B5EF4-FFF2-40B4-BE49-F238E27FC236}">
                <a16:creationId xmlns:a16="http://schemas.microsoft.com/office/drawing/2014/main" id="{A82E76F8-5E61-98A2-BD42-C9DD1082EDB4}"/>
              </a:ext>
            </a:extLst>
          </p:cNvPr>
          <p:cNvSpPr txBox="1"/>
          <p:nvPr/>
        </p:nvSpPr>
        <p:spPr>
          <a:xfrm>
            <a:off x="2935281" y="5492635"/>
            <a:ext cx="1415716" cy="1015663"/>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dist"/>
            <a:r>
              <a:rPr lang="ja-JP" altLang="en-US" sz="2000" b="1" spc="-300" dirty="0">
                <a:latin typeface="HGGothicE" panose="020B0909000000000000" pitchFamily="49" charset="-128"/>
                <a:ea typeface="HGGothicE" panose="020B0909000000000000" pitchFamily="49" charset="-128"/>
              </a:rPr>
              <a:t>ＤＸ事例３　　</a:t>
            </a:r>
            <a:endParaRPr lang="en-US" altLang="ja-JP" sz="2000" b="1" spc="-300" dirty="0">
              <a:latin typeface="HGGothicE" panose="020B0909000000000000" pitchFamily="49" charset="-128"/>
              <a:ea typeface="HGGothicE" panose="020B0909000000000000" pitchFamily="49" charset="-128"/>
            </a:endParaRPr>
          </a:p>
          <a:p>
            <a:pPr algn="dist"/>
            <a:r>
              <a:rPr lang="ja-JP" altLang="en-US" sz="2000" b="1" spc="-300" dirty="0">
                <a:latin typeface="HGGothicE" panose="020B0909000000000000" pitchFamily="49" charset="-128"/>
                <a:ea typeface="HGGothicE" panose="020B0909000000000000" pitchFamily="49" charset="-128"/>
              </a:rPr>
              <a:t>製造業　</a:t>
            </a:r>
            <a:endParaRPr lang="en-US" altLang="ja-JP" sz="2000" b="1" spc="-300" dirty="0">
              <a:latin typeface="HGGothicE" panose="020B0909000000000000" pitchFamily="49" charset="-128"/>
              <a:ea typeface="HGGothicE" panose="020B0909000000000000" pitchFamily="49" charset="-128"/>
            </a:endParaRPr>
          </a:p>
          <a:p>
            <a:pPr algn="dist"/>
            <a:r>
              <a:rPr lang="ja-JP" altLang="en-US" sz="2000" b="1" spc="-300" dirty="0">
                <a:latin typeface="HGGothicE" panose="020B0909000000000000" pitchFamily="49" charset="-128"/>
                <a:ea typeface="HGGothicE" panose="020B0909000000000000" pitchFamily="49" charset="-128"/>
              </a:rPr>
              <a:t>の事例</a:t>
            </a:r>
          </a:p>
        </p:txBody>
      </p:sp>
      <p:sp>
        <p:nvSpPr>
          <p:cNvPr id="77" name="テキスト ボックス 76">
            <a:extLst>
              <a:ext uri="{FF2B5EF4-FFF2-40B4-BE49-F238E27FC236}">
                <a16:creationId xmlns:a16="http://schemas.microsoft.com/office/drawing/2014/main" id="{FBA54258-39B8-DC0C-76FC-FC37D826B627}"/>
              </a:ext>
            </a:extLst>
          </p:cNvPr>
          <p:cNvSpPr txBox="1"/>
          <p:nvPr/>
        </p:nvSpPr>
        <p:spPr>
          <a:xfrm>
            <a:off x="71610" y="6474078"/>
            <a:ext cx="4302752" cy="707886"/>
          </a:xfrm>
          <a:prstGeom prst="rect">
            <a:avLst/>
          </a:prstGeom>
          <a:blipFill>
            <a:blip r:embed="rId6"/>
            <a:tile tx="0" ty="0" sx="100000" sy="100000" flip="none" algn="tl"/>
          </a:bli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2000" b="1" dirty="0">
                <a:solidFill>
                  <a:srgbClr val="FF0000"/>
                </a:solidFill>
                <a:latin typeface="HGP創英角ｺﾞｼｯｸUB" panose="020B0900000000000000" pitchFamily="50" charset="-128"/>
                <a:ea typeface="HGP創英角ｺﾞｼｯｸUB" panose="020B0900000000000000" pitchFamily="50" charset="-128"/>
              </a:rPr>
              <a:t>　　　</a:t>
            </a:r>
            <a:r>
              <a:rPr lang="en-US" altLang="ja-JP" sz="2000" b="1" dirty="0">
                <a:solidFill>
                  <a:srgbClr val="FF0000"/>
                </a:solidFill>
                <a:latin typeface="HGP創英角ｺﾞｼｯｸUB" panose="020B0900000000000000" pitchFamily="50" charset="-128"/>
                <a:ea typeface="HGP創英角ｺﾞｼｯｸUB" panose="020B0900000000000000" pitchFamily="50" charset="-128"/>
              </a:rPr>
              <a:t>【</a:t>
            </a:r>
            <a:r>
              <a:rPr lang="ja-JP" altLang="en-US" sz="2000" b="1" dirty="0">
                <a:solidFill>
                  <a:srgbClr val="FF0000"/>
                </a:solidFill>
                <a:latin typeface="HGP創英角ｺﾞｼｯｸUB" panose="020B0900000000000000" pitchFamily="50" charset="-128"/>
                <a:ea typeface="HGP創英角ｺﾞｼｯｸUB" panose="020B0900000000000000" pitchFamily="50" charset="-128"/>
              </a:rPr>
              <a:t>個別相談</a:t>
            </a:r>
            <a:r>
              <a:rPr lang="en-US" altLang="ja-JP" sz="2000" b="1" dirty="0">
                <a:solidFill>
                  <a:srgbClr val="FF0000"/>
                </a:solidFill>
                <a:latin typeface="HGP創英角ｺﾞｼｯｸUB" panose="020B0900000000000000" pitchFamily="50" charset="-128"/>
                <a:ea typeface="HGP創英角ｺﾞｼｯｸUB" panose="020B0900000000000000" pitchFamily="50" charset="-128"/>
              </a:rPr>
              <a:t>】</a:t>
            </a:r>
            <a:r>
              <a:rPr lang="ja-JP" altLang="en-US" sz="2000" b="1" dirty="0">
                <a:solidFill>
                  <a:srgbClr val="FF0000"/>
                </a:solidFill>
                <a:latin typeface="HGP創英角ｺﾞｼｯｸUB" panose="020B0900000000000000" pitchFamily="50" charset="-128"/>
                <a:ea typeface="HGP創英角ｺﾞｼｯｸUB" panose="020B0900000000000000" pitchFamily="50" charset="-128"/>
              </a:rPr>
              <a:t>　　</a:t>
            </a:r>
            <a:r>
              <a:rPr lang="ja-JP" altLang="en-US" sz="2000" b="1" dirty="0">
                <a:latin typeface="HGP創英角ｺﾞｼｯｸUB" panose="020B0900000000000000" pitchFamily="50" charset="-128"/>
                <a:ea typeface="HGP創英角ｺﾞｼｯｸUB" panose="020B0900000000000000" pitchFamily="50" charset="-128"/>
              </a:rPr>
              <a:t>（各３０分）</a:t>
            </a:r>
            <a:endParaRPr lang="en-US" altLang="ja-JP" sz="2000" b="1" dirty="0">
              <a:latin typeface="HGP創英角ｺﾞｼｯｸUB" panose="020B0900000000000000" pitchFamily="50" charset="-128"/>
              <a:ea typeface="HGP創英角ｺﾞｼｯｸUB" panose="020B0900000000000000" pitchFamily="50" charset="-128"/>
            </a:endParaRPr>
          </a:p>
          <a:p>
            <a:r>
              <a:rPr lang="ja-JP" altLang="en-US" sz="2000" b="1" dirty="0">
                <a:latin typeface="HGP創英角ｺﾞｼｯｸUB" panose="020B0900000000000000" pitchFamily="50" charset="-128"/>
                <a:ea typeface="HGP創英角ｺﾞｼｯｸUB" panose="020B0900000000000000" pitchFamily="50" charset="-128"/>
              </a:rPr>
              <a:t>　　①１５：３０　～　 ②１６：００　～　　　　</a:t>
            </a:r>
            <a:r>
              <a:rPr lang="ja-JP" altLang="en-US" sz="1400" b="1" dirty="0">
                <a:latin typeface="HGP創英角ｺﾞｼｯｸUB" panose="020B0900000000000000" pitchFamily="50" charset="-128"/>
                <a:ea typeface="HGP創英角ｺﾞｼｯｸUB" panose="020B0900000000000000" pitchFamily="50" charset="-128"/>
              </a:rPr>
              <a:t>　　　　　　　　　　　　　　　　　　</a:t>
            </a:r>
            <a:endParaRPr lang="en-US" altLang="ja-JP" sz="1400" b="1" dirty="0">
              <a:latin typeface="游ゴシック"/>
              <a:ea typeface="游ゴシック"/>
            </a:endParaRPr>
          </a:p>
        </p:txBody>
      </p:sp>
      <p:cxnSp>
        <p:nvCxnSpPr>
          <p:cNvPr id="8" name="直線コネクタ 7">
            <a:extLst>
              <a:ext uri="{FF2B5EF4-FFF2-40B4-BE49-F238E27FC236}">
                <a16:creationId xmlns:a16="http://schemas.microsoft.com/office/drawing/2014/main" id="{33A5AC2A-6CB4-BF07-ABE5-4A3E630BBFD9}"/>
              </a:ext>
            </a:extLst>
          </p:cNvPr>
          <p:cNvCxnSpPr>
            <a:cxnSpLocks/>
          </p:cNvCxnSpPr>
          <p:nvPr/>
        </p:nvCxnSpPr>
        <p:spPr>
          <a:xfrm>
            <a:off x="0" y="511960"/>
            <a:ext cx="6858000" cy="0"/>
          </a:xfrm>
          <a:prstGeom prst="line">
            <a:avLst/>
          </a:prstGeom>
        </p:spPr>
        <p:style>
          <a:lnRef idx="1">
            <a:schemeClr val="accent1"/>
          </a:lnRef>
          <a:fillRef idx="0">
            <a:schemeClr val="accent1"/>
          </a:fillRef>
          <a:effectRef idx="0">
            <a:schemeClr val="accent1"/>
          </a:effectRef>
          <a:fontRef idx="minor">
            <a:schemeClr val="tx1"/>
          </a:fontRef>
        </p:style>
      </p:cxnSp>
      <p:sp>
        <p:nvSpPr>
          <p:cNvPr id="79" name="テキスト ボックス 78">
            <a:extLst>
              <a:ext uri="{FF2B5EF4-FFF2-40B4-BE49-F238E27FC236}">
                <a16:creationId xmlns:a16="http://schemas.microsoft.com/office/drawing/2014/main" id="{A28D8E2E-C058-2F20-06F4-CE97F79167E8}"/>
              </a:ext>
            </a:extLst>
          </p:cNvPr>
          <p:cNvSpPr txBox="1"/>
          <p:nvPr/>
        </p:nvSpPr>
        <p:spPr>
          <a:xfrm>
            <a:off x="122578" y="3384802"/>
            <a:ext cx="4292445" cy="523220"/>
          </a:xfrm>
          <a:prstGeom prst="rect">
            <a:avLst/>
          </a:prstGeom>
          <a:blipFill>
            <a:blip r:embed="rId4"/>
            <a:tile tx="0" ty="0" sx="100000" sy="100000" flip="none" algn="tl"/>
          </a:bli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2400" b="1" dirty="0">
                <a:solidFill>
                  <a:srgbClr val="FF0000"/>
                </a:solidFill>
                <a:latin typeface="HGP創英角ｺﾞｼｯｸUB" panose="020B0900000000000000" pitchFamily="50" charset="-128"/>
                <a:ea typeface="HGP創英角ｺﾞｼｯｸUB" panose="020B0900000000000000" pitchFamily="50" charset="-128"/>
              </a:rPr>
              <a:t>　　　　</a:t>
            </a:r>
            <a:r>
              <a:rPr lang="en-US" altLang="ja-JP" sz="2400" b="1" dirty="0">
                <a:solidFill>
                  <a:srgbClr val="FF0000"/>
                </a:solidFill>
                <a:latin typeface="HGP創英角ｺﾞｼｯｸUB" panose="020B0900000000000000" pitchFamily="50" charset="-128"/>
                <a:ea typeface="HGP創英角ｺﾞｼｯｸUB" panose="020B0900000000000000" pitchFamily="50" charset="-128"/>
              </a:rPr>
              <a:t>【</a:t>
            </a:r>
            <a:r>
              <a:rPr lang="ja-JP" altLang="en-US" sz="2400" b="1" dirty="0">
                <a:solidFill>
                  <a:srgbClr val="FF0000"/>
                </a:solidFill>
                <a:latin typeface="HGP創英角ｺﾞｼｯｸUB" panose="020B0900000000000000" pitchFamily="50" charset="-128"/>
                <a:ea typeface="HGP創英角ｺﾞｼｯｸUB" panose="020B0900000000000000" pitchFamily="50" charset="-128"/>
              </a:rPr>
              <a:t>　講　　　　師　</a:t>
            </a:r>
            <a:r>
              <a:rPr lang="en-US" altLang="ja-JP" sz="2400" b="1" dirty="0">
                <a:solidFill>
                  <a:srgbClr val="FF0000"/>
                </a:solidFill>
                <a:latin typeface="HGP創英角ｺﾞｼｯｸUB" panose="020B0900000000000000" pitchFamily="50" charset="-128"/>
                <a:ea typeface="HGP創英角ｺﾞｼｯｸUB" panose="020B0900000000000000" pitchFamily="50" charset="-128"/>
              </a:rPr>
              <a:t>】</a:t>
            </a:r>
            <a:r>
              <a:rPr lang="ja-JP" altLang="en-US" sz="2400" b="1" dirty="0">
                <a:solidFill>
                  <a:srgbClr val="FF0000"/>
                </a:solidFill>
                <a:latin typeface="HGP創英角ｺﾞｼｯｸUB" panose="020B0900000000000000" pitchFamily="50" charset="-128"/>
                <a:ea typeface="HGP創英角ｺﾞｼｯｸUB" panose="020B0900000000000000" pitchFamily="50" charset="-128"/>
              </a:rPr>
              <a:t>　</a:t>
            </a:r>
            <a:r>
              <a:rPr lang="ja-JP" altLang="en-US" sz="2800" b="1" dirty="0">
                <a:latin typeface="HGP創英角ｺﾞｼｯｸUB" panose="020B0900000000000000" pitchFamily="50" charset="-128"/>
                <a:ea typeface="HGP創英角ｺﾞｼｯｸUB" panose="020B0900000000000000" pitchFamily="50" charset="-128"/>
              </a:rPr>
              <a:t>　</a:t>
            </a:r>
            <a:r>
              <a:rPr lang="ja-JP" altLang="en-US" sz="2000" b="1" dirty="0">
                <a:latin typeface="HGP創英角ｺﾞｼｯｸUB" panose="020B0900000000000000" pitchFamily="50" charset="-128"/>
                <a:ea typeface="HGP創英角ｺﾞｼｯｸUB" panose="020B0900000000000000" pitchFamily="50" charset="-128"/>
              </a:rPr>
              <a:t>　</a:t>
            </a:r>
            <a:endParaRPr lang="en-US" altLang="ja-JP" sz="1400" b="1" dirty="0">
              <a:latin typeface="游ゴシック"/>
              <a:ea typeface="游ゴシック"/>
            </a:endParaRPr>
          </a:p>
        </p:txBody>
      </p:sp>
      <p:sp>
        <p:nvSpPr>
          <p:cNvPr id="80" name="テキスト ボックス 79">
            <a:extLst>
              <a:ext uri="{FF2B5EF4-FFF2-40B4-BE49-F238E27FC236}">
                <a16:creationId xmlns:a16="http://schemas.microsoft.com/office/drawing/2014/main" id="{7465C284-74A8-A5C8-3F0B-7BDC892DBEFF}"/>
              </a:ext>
            </a:extLst>
          </p:cNvPr>
          <p:cNvSpPr txBox="1"/>
          <p:nvPr/>
        </p:nvSpPr>
        <p:spPr>
          <a:xfrm>
            <a:off x="111753" y="3924327"/>
            <a:ext cx="4366245" cy="1169551"/>
          </a:xfrm>
          <a:prstGeom prst="rect">
            <a:avLst/>
          </a:prstGeom>
          <a:blipFill>
            <a:blip r:embed="rId6"/>
            <a:tile tx="0" ty="0" sx="100000" sy="100000" flip="none" algn="tl"/>
          </a:bli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400" b="1" i="0" dirty="0">
                <a:solidFill>
                  <a:srgbClr val="000000"/>
                </a:solidFill>
                <a:effectLst/>
                <a:latin typeface="Noto Sans JP"/>
              </a:rPr>
              <a:t>国内大手</a:t>
            </a:r>
            <a:r>
              <a:rPr lang="en-US" altLang="ja-JP" sz="1400" b="1" i="0" dirty="0">
                <a:solidFill>
                  <a:srgbClr val="000000"/>
                </a:solidFill>
                <a:effectLst/>
                <a:latin typeface="Noto Sans JP"/>
              </a:rPr>
              <a:t>IT</a:t>
            </a:r>
            <a:r>
              <a:rPr lang="ja-JP" altLang="en-US" sz="1400" b="1" i="0" dirty="0">
                <a:solidFill>
                  <a:srgbClr val="000000"/>
                </a:solidFill>
                <a:effectLst/>
                <a:latin typeface="Noto Sans JP"/>
              </a:rPr>
              <a:t>企業や世界最大のソフトウェア企業で、</a:t>
            </a:r>
            <a:r>
              <a:rPr lang="en-US" altLang="ja-JP" sz="1400" b="1" i="0" dirty="0">
                <a:solidFill>
                  <a:srgbClr val="000000"/>
                </a:solidFill>
                <a:effectLst/>
                <a:latin typeface="Noto Sans JP"/>
              </a:rPr>
              <a:t>20</a:t>
            </a:r>
            <a:r>
              <a:rPr lang="ja-JP" altLang="en-US" sz="1400" b="1" i="0" dirty="0">
                <a:solidFill>
                  <a:srgbClr val="000000"/>
                </a:solidFill>
                <a:effectLst/>
                <a:latin typeface="Noto Sans JP"/>
              </a:rPr>
              <a:t>年間、</a:t>
            </a:r>
            <a:r>
              <a:rPr lang="en-US" altLang="ja-JP" sz="1400" b="1" i="0" dirty="0">
                <a:solidFill>
                  <a:srgbClr val="000000"/>
                </a:solidFill>
                <a:effectLst/>
                <a:latin typeface="Noto Sans JP"/>
              </a:rPr>
              <a:t>IT</a:t>
            </a:r>
            <a:r>
              <a:rPr lang="ja-JP" altLang="en-US" sz="1400" b="1" i="0" dirty="0">
                <a:solidFill>
                  <a:srgbClr val="000000"/>
                </a:solidFill>
                <a:effectLst/>
                <a:latin typeface="Noto Sans JP"/>
              </a:rPr>
              <a:t>活用のコンサルティング業務に従事した後、中小企業診断士として、事業承継や経営診断、経営再建、資金調達、創業などの支援や、新規事業の立ち上げ、商品開発などに携わってきました。</a:t>
            </a:r>
            <a:r>
              <a:rPr lang="ja-JP" altLang="en-US" sz="1400" b="1" dirty="0">
                <a:latin typeface="HGP創英角ｺﾞｼｯｸUB" panose="020B0900000000000000" pitchFamily="50" charset="-128"/>
                <a:ea typeface="HGP創英角ｺﾞｼｯｸUB" panose="020B0900000000000000" pitchFamily="50" charset="-128"/>
              </a:rPr>
              <a:t>　　　　</a:t>
            </a:r>
            <a:r>
              <a:rPr lang="ja-JP" altLang="en-US" sz="1200" b="1" dirty="0">
                <a:latin typeface="HGP創英角ｺﾞｼｯｸUB" panose="020B0900000000000000" pitchFamily="50" charset="-128"/>
                <a:ea typeface="HGP創英角ｺﾞｼｯｸUB" panose="020B0900000000000000" pitchFamily="50" charset="-128"/>
              </a:rPr>
              <a:t>　　　　　　　　　　　　</a:t>
            </a:r>
            <a:r>
              <a:rPr lang="ja-JP" altLang="en-US" sz="1400" b="1" dirty="0">
                <a:latin typeface="HGP創英角ｺﾞｼｯｸUB" panose="020B0900000000000000" pitchFamily="50" charset="-128"/>
                <a:ea typeface="HGP創英角ｺﾞｼｯｸUB" panose="020B0900000000000000" pitchFamily="50" charset="-128"/>
              </a:rPr>
              <a:t>　　　　　</a:t>
            </a:r>
            <a:endParaRPr lang="en-US" altLang="ja-JP" sz="1400" b="1" dirty="0">
              <a:latin typeface="游ゴシック"/>
              <a:ea typeface="游ゴシック"/>
            </a:endParaRPr>
          </a:p>
        </p:txBody>
      </p:sp>
      <p:sp>
        <p:nvSpPr>
          <p:cNvPr id="81" name="テキスト ボックス 80">
            <a:extLst>
              <a:ext uri="{FF2B5EF4-FFF2-40B4-BE49-F238E27FC236}">
                <a16:creationId xmlns:a16="http://schemas.microsoft.com/office/drawing/2014/main" id="{D17DCB9E-5C4D-2871-9B84-5EB25844EA07}"/>
              </a:ext>
            </a:extLst>
          </p:cNvPr>
          <p:cNvSpPr txBox="1"/>
          <p:nvPr/>
        </p:nvSpPr>
        <p:spPr>
          <a:xfrm>
            <a:off x="1487399" y="5110183"/>
            <a:ext cx="3027502" cy="369332"/>
          </a:xfrm>
          <a:prstGeom prst="rect">
            <a:avLst/>
          </a:prstGeom>
          <a:blipFill>
            <a:blip r:embed="rId4"/>
            <a:tile tx="0" ty="0" sx="100000" sy="100000" flip="none" algn="tl"/>
          </a:bli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tLang="ja-JP" b="1" dirty="0">
                <a:solidFill>
                  <a:srgbClr val="FF0000"/>
                </a:solidFill>
                <a:latin typeface="HGP創英角ｺﾞｼｯｸUB" panose="020B0900000000000000" pitchFamily="50" charset="-128"/>
                <a:ea typeface="HGP創英角ｺﾞｼｯｸUB" panose="020B0900000000000000" pitchFamily="50" charset="-128"/>
              </a:rPr>
              <a:t>【</a:t>
            </a:r>
            <a:r>
              <a:rPr lang="ja-JP" altLang="en-US" b="1" dirty="0">
                <a:solidFill>
                  <a:srgbClr val="FF0000"/>
                </a:solidFill>
                <a:latin typeface="HGP創英角ｺﾞｼｯｸUB" panose="020B0900000000000000" pitchFamily="50" charset="-128"/>
                <a:ea typeface="HGP創英角ｺﾞｼｯｸUB" panose="020B0900000000000000" pitchFamily="50" charset="-128"/>
              </a:rPr>
              <a:t>　事　例　紹　介　１・２・３　</a:t>
            </a:r>
            <a:r>
              <a:rPr lang="en-US" altLang="ja-JP" b="1" dirty="0">
                <a:solidFill>
                  <a:srgbClr val="FF0000"/>
                </a:solidFill>
                <a:latin typeface="HGP創英角ｺﾞｼｯｸUB" panose="020B0900000000000000" pitchFamily="50" charset="-128"/>
                <a:ea typeface="HGP創英角ｺﾞｼｯｸUB" panose="020B0900000000000000" pitchFamily="50" charset="-128"/>
              </a:rPr>
              <a:t>】</a:t>
            </a:r>
            <a:r>
              <a:rPr lang="ja-JP" altLang="en-US" b="1" dirty="0">
                <a:latin typeface="HGP創英角ｺﾞｼｯｸUB" panose="020B0900000000000000" pitchFamily="50" charset="-128"/>
                <a:ea typeface="HGP創英角ｺﾞｼｯｸUB" panose="020B0900000000000000" pitchFamily="50" charset="-128"/>
              </a:rPr>
              <a:t>　　</a:t>
            </a:r>
            <a:endParaRPr lang="en-US" altLang="ja-JP" b="1" dirty="0">
              <a:latin typeface="游ゴシック"/>
              <a:ea typeface="游ゴシック"/>
            </a:endParaRPr>
          </a:p>
        </p:txBody>
      </p:sp>
      <p:sp>
        <p:nvSpPr>
          <p:cNvPr id="82" name="テキスト ボックス 81">
            <a:extLst>
              <a:ext uri="{FF2B5EF4-FFF2-40B4-BE49-F238E27FC236}">
                <a16:creationId xmlns:a16="http://schemas.microsoft.com/office/drawing/2014/main" id="{31A7DA2A-A2E1-8899-4B81-3B3BE20F6A15}"/>
              </a:ext>
            </a:extLst>
          </p:cNvPr>
          <p:cNvSpPr txBox="1"/>
          <p:nvPr/>
        </p:nvSpPr>
        <p:spPr>
          <a:xfrm>
            <a:off x="1189184" y="7496385"/>
            <a:ext cx="2759440" cy="173496"/>
          </a:xfrm>
          <a:prstGeom prst="rect">
            <a:avLst/>
          </a:prstGeom>
          <a:solidFill>
            <a:srgbClr val="231F20"/>
          </a:solidFill>
          <a:ln>
            <a:solidFill>
              <a:srgbClr val="231F20"/>
            </a:solidFill>
          </a:ln>
        </p:spPr>
        <p:txBody>
          <a:bodyPr wrap="none" rtlCol="0">
            <a:noAutofit/>
          </a:bodyPr>
          <a:lstStyle/>
          <a:p>
            <a:r>
              <a:rPr lang="ja-JP" altLang="en-US" sz="2000" dirty="0">
                <a:solidFill>
                  <a:schemeClr val="bg1"/>
                </a:solidFill>
                <a:effectLst/>
              </a:rPr>
              <a:t>✉</a:t>
            </a:r>
            <a:r>
              <a:rPr lang="en-US" altLang="ja-JP" sz="2000" dirty="0" err="1">
                <a:solidFill>
                  <a:schemeClr val="bg1"/>
                </a:solidFill>
                <a:effectLst/>
              </a:rPr>
              <a:t>h-uema@kitanaka.or.jp</a:t>
            </a:r>
            <a:r>
              <a:rPr lang="en-US" altLang="ja-JP" sz="2000" dirty="0" err="1">
                <a:effectLst/>
              </a:rPr>
              <a:t>jp</a:t>
            </a:r>
            <a:endParaRPr kumimoji="1" lang="en-US" altLang="ja-JP" sz="2000" b="1" dirty="0">
              <a:solidFill>
                <a:schemeClr val="bg1"/>
              </a:solidFill>
            </a:endParaRPr>
          </a:p>
        </p:txBody>
      </p:sp>
      <p:pic>
        <p:nvPicPr>
          <p:cNvPr id="3" name="図 2">
            <a:extLst>
              <a:ext uri="{FF2B5EF4-FFF2-40B4-BE49-F238E27FC236}">
                <a16:creationId xmlns:a16="http://schemas.microsoft.com/office/drawing/2014/main" id="{9F50C3D1-072E-EB53-BF97-BF087EC8AC3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41888" y="8858412"/>
            <a:ext cx="1012735" cy="1012735"/>
          </a:xfrm>
          <a:prstGeom prst="rect">
            <a:avLst/>
          </a:prstGeom>
        </p:spPr>
      </p:pic>
    </p:spTree>
    <p:extLst>
      <p:ext uri="{BB962C8B-B14F-4D97-AF65-F5344CB8AC3E}">
        <p14:creationId xmlns:p14="http://schemas.microsoft.com/office/powerpoint/2010/main" val="155626454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1C43D409DA86034CBE41444FD4C02273" ma:contentTypeVersion="10" ma:contentTypeDescription="新しいドキュメントを作成します。" ma:contentTypeScope="" ma:versionID="a3de6a030f1d141eb9ec9a376665ff92">
  <xsd:schema xmlns:xsd="http://www.w3.org/2001/XMLSchema" xmlns:xs="http://www.w3.org/2001/XMLSchema" xmlns:p="http://schemas.microsoft.com/office/2006/metadata/properties" xmlns:ns2="d8641140-a517-4153-8711-c7915f311ecf" xmlns:ns3="81c25833-ad4c-4d1f-8f8e-4395fe4c7958" targetNamespace="http://schemas.microsoft.com/office/2006/metadata/properties" ma:root="true" ma:fieldsID="5d8fe9a77046485e2e85c7353996ba88" ns2:_="" ns3:_="">
    <xsd:import namespace="d8641140-a517-4153-8711-c7915f311ecf"/>
    <xsd:import namespace="81c25833-ad4c-4d1f-8f8e-4395fe4c795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2:MediaServiceEventHashCode" minOccurs="0"/>
                <xsd:element ref="ns2:MediaServiceGenerationTim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641140-a517-4153-8711-c7915f311e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1c25833-ad4c-4d1f-8f8e-4395fe4c7958"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CD2F63-B915-4EAB-B579-36A2274EB9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641140-a517-4153-8711-c7915f311ecf"/>
    <ds:schemaRef ds:uri="81c25833-ad4c-4d1f-8f8e-4395fe4c79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82FEF2C-8B73-4C35-9602-5DC410073D4B}">
  <ds:schemaRefs>
    <ds:schemaRef ds:uri="http://schemas.openxmlformats.org/package/2006/metadata/core-properties"/>
    <ds:schemaRef ds:uri="http://schemas.microsoft.com/office/2006/metadata/properties"/>
    <ds:schemaRef ds:uri="http://www.w3.org/XML/1998/namespace"/>
    <ds:schemaRef ds:uri="http://purl.org/dc/dcmitype/"/>
    <ds:schemaRef ds:uri="http://purl.org/dc/terms/"/>
    <ds:schemaRef ds:uri="d8641140-a517-4153-8711-c7915f311ecf"/>
    <ds:schemaRef ds:uri="http://schemas.microsoft.com/office/2006/documentManagement/types"/>
    <ds:schemaRef ds:uri="http://schemas.microsoft.com/office/infopath/2007/PartnerControls"/>
    <ds:schemaRef ds:uri="81c25833-ad4c-4d1f-8f8e-4395fe4c7958"/>
    <ds:schemaRef ds:uri="http://purl.org/dc/elements/1.1/"/>
  </ds:schemaRefs>
</ds:datastoreItem>
</file>

<file path=customXml/itemProps3.xml><?xml version="1.0" encoding="utf-8"?>
<ds:datastoreItem xmlns:ds="http://schemas.openxmlformats.org/officeDocument/2006/customXml" ds:itemID="{D2A18E3C-CBCE-479D-B4BA-8918F68D994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11402</TotalTime>
  <Words>272</Words>
  <Application>Microsoft Office PowerPoint</Application>
  <PresentationFormat>A4 210 x 297 mm</PresentationFormat>
  <Paragraphs>47</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HGP創英角ｺﾞｼｯｸUB</vt:lpstr>
      <vt:lpstr>HGSGothicE</vt:lpstr>
      <vt:lpstr>HGGothicE</vt:lpstr>
      <vt:lpstr>Noto Sans JP</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比嘉智明</dc:creator>
  <cp:lastModifiedBy>北中城村 商工会</cp:lastModifiedBy>
  <cp:revision>184</cp:revision>
  <cp:lastPrinted>2022-07-11T09:05:00Z</cp:lastPrinted>
  <dcterms:created xsi:type="dcterms:W3CDTF">2016-12-05T14:28:47Z</dcterms:created>
  <dcterms:modified xsi:type="dcterms:W3CDTF">2022-07-11T09:20:16Z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0x0101001C43D409DA86034CBE41444FD4C02273</vt:lpwstr>
  </property>
</Properties>
</file>