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59" r:id="rId2"/>
  </p:sldIdLst>
  <p:sldSz cx="7775575" cy="10907713"/>
  <p:notesSz cx="6807200" cy="99393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64A8"/>
    <a:srgbClr val="F6E967"/>
    <a:srgbClr val="FF99CC"/>
    <a:srgbClr val="FFCCCC"/>
    <a:srgbClr val="BAC8F7"/>
    <a:srgbClr val="DEEBF7"/>
    <a:srgbClr val="F4A300"/>
    <a:srgbClr val="000000"/>
    <a:srgbClr val="1F4E79"/>
    <a:srgbClr val="FA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660" autoAdjust="0"/>
  </p:normalViewPr>
  <p:slideViewPr>
    <p:cSldViewPr snapToGrid="0">
      <p:cViewPr varScale="1">
        <p:scale>
          <a:sx n="54" d="100"/>
          <a:sy n="54" d="100"/>
        </p:scale>
        <p:origin x="2693" y="77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3133A3-C42F-4C6D-9895-50F39260B35E}" type="datetimeFigureOut">
              <a:rPr kumimoji="1" lang="ja-JP" altLang="en-US" smtClean="0"/>
              <a:t>2022/7/13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8213" y="1243013"/>
            <a:ext cx="23907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AC21E-C622-403D-B959-7D7EB4F178F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486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7/13/2022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-uema@kitanaka.or.jp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7775575" cy="6890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00643" y="199932"/>
            <a:ext cx="7571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　北中城村商工会の事業主・労働関連担当者の皆様へ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4859" y="631493"/>
            <a:ext cx="692287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b="1" dirty="0"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社会保険労務士</a:t>
            </a:r>
            <a:r>
              <a:rPr lang="ja-JP" altLang="en-US" sz="4400" b="1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  <a:r>
              <a:rPr kumimoji="1" lang="ja-JP" altLang="en-US" sz="4400" b="1" dirty="0">
                <a:solidFill>
                  <a:schemeClr val="accent6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相談会</a:t>
            </a: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5476DD3C-2859-4DF5-A681-06F2A9865081}"/>
              </a:ext>
            </a:extLst>
          </p:cNvPr>
          <p:cNvSpPr/>
          <p:nvPr/>
        </p:nvSpPr>
        <p:spPr>
          <a:xfrm>
            <a:off x="347322" y="1440595"/>
            <a:ext cx="7120278" cy="834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>
                <a:highlight>
                  <a:srgbClr val="008000"/>
                </a:highlight>
              </a:rPr>
              <a:t>労務相談、助成金</a:t>
            </a:r>
            <a:r>
              <a:rPr kumimoji="1" lang="ja-JP" altLang="en-US" sz="2400" dirty="0">
                <a:highlight>
                  <a:srgbClr val="008000"/>
                </a:highlight>
              </a:rPr>
              <a:t>の活用について相談に応じます！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A774BB89-B745-4300-8090-1095AF9DE8AC}"/>
              </a:ext>
            </a:extLst>
          </p:cNvPr>
          <p:cNvSpPr/>
          <p:nvPr/>
        </p:nvSpPr>
        <p:spPr>
          <a:xfrm>
            <a:off x="366298" y="2749704"/>
            <a:ext cx="1224303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相談</a:t>
            </a:r>
            <a:r>
              <a:rPr kumimoji="1" lang="ja-JP" altLang="en-US" dirty="0"/>
              <a:t>日</a:t>
            </a:r>
          </a:p>
        </p:txBody>
      </p:sp>
      <p:sp>
        <p:nvSpPr>
          <p:cNvPr id="48" name="四角形: 角を丸くする 47">
            <a:extLst>
              <a:ext uri="{FF2B5EF4-FFF2-40B4-BE49-F238E27FC236}">
                <a16:creationId xmlns:a16="http://schemas.microsoft.com/office/drawing/2014/main" id="{19960282-04BF-4635-909E-7090C270CFBD}"/>
              </a:ext>
            </a:extLst>
          </p:cNvPr>
          <p:cNvSpPr/>
          <p:nvPr/>
        </p:nvSpPr>
        <p:spPr>
          <a:xfrm>
            <a:off x="1764129" y="7090658"/>
            <a:ext cx="1347297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申　　込</a:t>
            </a:r>
            <a:endParaRPr kumimoji="1" lang="ja-JP" altLang="en-US" b="1" dirty="0"/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CE9C012F-DB44-4D36-99C2-C91B4C3A415A}"/>
              </a:ext>
            </a:extLst>
          </p:cNvPr>
          <p:cNvSpPr/>
          <p:nvPr/>
        </p:nvSpPr>
        <p:spPr>
          <a:xfrm>
            <a:off x="317633" y="5204950"/>
            <a:ext cx="1272968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詳　細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62C75EC-FD96-4D09-BF8C-533300517957}"/>
              </a:ext>
            </a:extLst>
          </p:cNvPr>
          <p:cNvSpPr txBox="1"/>
          <p:nvPr/>
        </p:nvSpPr>
        <p:spPr>
          <a:xfrm>
            <a:off x="345972" y="5891736"/>
            <a:ext cx="134729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マスク着用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と手消毒、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咳エチケッ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ト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にご協力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下さい。</a:t>
            </a:r>
            <a:endParaRPr kumimoji="1"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E1085A61-24E8-4349-81A4-103E2D2E93E2}"/>
              </a:ext>
            </a:extLst>
          </p:cNvPr>
          <p:cNvSpPr/>
          <p:nvPr/>
        </p:nvSpPr>
        <p:spPr>
          <a:xfrm>
            <a:off x="275112" y="7088476"/>
            <a:ext cx="1347297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/>
              <a:t>お問合せ</a:t>
            </a: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7B8B25E-CF7F-462A-B02D-3C701F881B75}"/>
              </a:ext>
            </a:extLst>
          </p:cNvPr>
          <p:cNvSpPr txBox="1"/>
          <p:nvPr/>
        </p:nvSpPr>
        <p:spPr>
          <a:xfrm>
            <a:off x="366298" y="7708571"/>
            <a:ext cx="71778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北中城村商工会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担当：上間、古謝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〒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901-2303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北中城村仲順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432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番地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☎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098-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９３５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３９３９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(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平日：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時～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正午～１３時昼休憩</a:t>
            </a:r>
            <a:r>
              <a:rPr lang="en-US" altLang="ja-JP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</p:txBody>
      </p:sp>
      <p:cxnSp>
        <p:nvCxnSpPr>
          <p:cNvPr id="26" name="直線コネクタ 25">
            <a:extLst>
              <a:ext uri="{FF2B5EF4-FFF2-40B4-BE49-F238E27FC236}">
                <a16:creationId xmlns:a16="http://schemas.microsoft.com/office/drawing/2014/main" id="{21F88886-B5AE-4748-B3C2-EC59947E2564}"/>
              </a:ext>
            </a:extLst>
          </p:cNvPr>
          <p:cNvCxnSpPr/>
          <p:nvPr/>
        </p:nvCxnSpPr>
        <p:spPr>
          <a:xfrm>
            <a:off x="19673" y="10384548"/>
            <a:ext cx="777557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3725F7AD-4592-485F-B800-00F252110A4D}"/>
              </a:ext>
            </a:extLst>
          </p:cNvPr>
          <p:cNvSpPr txBox="1"/>
          <p:nvPr/>
        </p:nvSpPr>
        <p:spPr>
          <a:xfrm>
            <a:off x="298243" y="10481304"/>
            <a:ext cx="70494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主催：北中城村商工会　　協力：沖縄働き方改革推進支援センター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9E41F25-797D-4F75-B6C6-85793D181037}"/>
              </a:ext>
            </a:extLst>
          </p:cNvPr>
          <p:cNvSpPr txBox="1"/>
          <p:nvPr/>
        </p:nvSpPr>
        <p:spPr>
          <a:xfrm>
            <a:off x="1764129" y="2720203"/>
            <a:ext cx="5703471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①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　②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日（木）　　③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日（木）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④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１０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　　⑤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１１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　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９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　⑥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１２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１３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９時　　～　　１０時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１０時　　～　　１１時　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3⃣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１１時　　～　　正　午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C9D0C858-FDEE-4EFA-9055-C072068709C6}"/>
              </a:ext>
            </a:extLst>
          </p:cNvPr>
          <p:cNvSpPr txBox="1"/>
          <p:nvPr/>
        </p:nvSpPr>
        <p:spPr>
          <a:xfrm>
            <a:off x="1937657" y="3734773"/>
            <a:ext cx="45577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相談方法：相談室での対面相談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B1031526-89E0-46A7-9C37-49A8EAC68E66}"/>
              </a:ext>
            </a:extLst>
          </p:cNvPr>
          <p:cNvSpPr txBox="1"/>
          <p:nvPr/>
        </p:nvSpPr>
        <p:spPr>
          <a:xfrm>
            <a:off x="1764129" y="5284263"/>
            <a:ext cx="54951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◆人事・労務に関する相談（労働時間、時間外、　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休日労働の削減、賃金、労働トラブル等）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◆就業規則作成・変更、３６協定の締結・届出</a:t>
            </a: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◆人材確保、人材育成、ハラスメント、有給休暇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◆助成金の対象事業所となる？支給要件は？</a:t>
            </a:r>
            <a:endParaRPr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◆その他、労務関連について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知りたい</a:t>
            </a:r>
            <a:endParaRPr kumimoji="1" lang="en-US" altLang="ja-JP" sz="1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92389B17-D30C-9FE1-D529-8BF3174996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851153"/>
              </p:ext>
            </p:extLst>
          </p:nvPr>
        </p:nvGraphicFramePr>
        <p:xfrm>
          <a:off x="453334" y="8364876"/>
          <a:ext cx="7014266" cy="187679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53567">
                  <a:extLst>
                    <a:ext uri="{9D8B030D-6E8A-4147-A177-3AD203B41FA5}">
                      <a16:colId xmlns:a16="http://schemas.microsoft.com/office/drawing/2014/main" val="3989989773"/>
                    </a:ext>
                  </a:extLst>
                </a:gridCol>
                <a:gridCol w="2704084">
                  <a:extLst>
                    <a:ext uri="{9D8B030D-6E8A-4147-A177-3AD203B41FA5}">
                      <a16:colId xmlns:a16="http://schemas.microsoft.com/office/drawing/2014/main" val="3235523454"/>
                    </a:ext>
                  </a:extLst>
                </a:gridCol>
                <a:gridCol w="1185862">
                  <a:extLst>
                    <a:ext uri="{9D8B030D-6E8A-4147-A177-3AD203B41FA5}">
                      <a16:colId xmlns:a16="http://schemas.microsoft.com/office/drawing/2014/main" val="3082453656"/>
                    </a:ext>
                  </a:extLst>
                </a:gridCol>
                <a:gridCol w="1370753">
                  <a:extLst>
                    <a:ext uri="{9D8B030D-6E8A-4147-A177-3AD203B41FA5}">
                      <a16:colId xmlns:a16="http://schemas.microsoft.com/office/drawing/2014/main" val="35753385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　事業所名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相談者名</a:t>
                      </a:r>
                    </a:p>
                    <a:p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156236"/>
                  </a:ext>
                </a:extLst>
              </a:tr>
              <a:tr h="584916"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　相談内容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業　　種</a:t>
                      </a:r>
                    </a:p>
                    <a:p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450545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/>
                        <a:t>　電話番号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145434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/>
                        <a:t>従業員数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364804"/>
                  </a:ext>
                </a:extLst>
              </a:tr>
            </a:tbl>
          </a:graphicData>
        </a:graphic>
      </p:graphicFrame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E70911C8-96B8-A1B6-922F-FA8CC48E0508}"/>
              </a:ext>
            </a:extLst>
          </p:cNvPr>
          <p:cNvSpPr/>
          <p:nvPr/>
        </p:nvSpPr>
        <p:spPr>
          <a:xfrm>
            <a:off x="317633" y="3960645"/>
            <a:ext cx="1262256" cy="5815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800" b="1" dirty="0"/>
              <a:t>相　　談</a:t>
            </a:r>
            <a:endParaRPr kumimoji="1" lang="en-US" altLang="ja-JP" sz="1800" b="1" dirty="0"/>
          </a:p>
          <a:p>
            <a:pPr algn="ctr"/>
            <a:r>
              <a:rPr kumimoji="1" lang="ja-JP" altLang="en-US" sz="1800" b="1" dirty="0"/>
              <a:t>時　　間</a:t>
            </a:r>
            <a:endParaRPr kumimoji="1" lang="ja-JP" altLang="en-US" sz="1800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776AEB0-3651-EB30-CC95-482400F177EB}"/>
              </a:ext>
            </a:extLst>
          </p:cNvPr>
          <p:cNvSpPr txBox="1"/>
          <p:nvPr/>
        </p:nvSpPr>
        <p:spPr>
          <a:xfrm>
            <a:off x="424859" y="4617421"/>
            <a:ext cx="1735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１社あたり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５５分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2258CB4-D31B-2637-AE58-1C9488DBCC10}"/>
              </a:ext>
            </a:extLst>
          </p:cNvPr>
          <p:cNvSpPr txBox="1"/>
          <p:nvPr/>
        </p:nvSpPr>
        <p:spPr>
          <a:xfrm>
            <a:off x="366298" y="2291759"/>
            <a:ext cx="70330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相談日、相談時間、詳細の相談項目に〇をつけて、下段枠の事業所名等に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ご記入の上、</a:t>
            </a:r>
            <a: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FAX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かメールでお申し込み下さい。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E4762A81-A299-79B9-5DB5-04FDD4A37312}"/>
              </a:ext>
            </a:extLst>
          </p:cNvPr>
          <p:cNvCxnSpPr/>
          <p:nvPr/>
        </p:nvCxnSpPr>
        <p:spPr>
          <a:xfrm>
            <a:off x="50260" y="7033237"/>
            <a:ext cx="7775575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8D9BFFA9-1968-E062-5748-E4C67362B18A}"/>
              </a:ext>
            </a:extLst>
          </p:cNvPr>
          <p:cNvSpPr txBox="1"/>
          <p:nvPr/>
        </p:nvSpPr>
        <p:spPr>
          <a:xfrm>
            <a:off x="118721" y="3479643"/>
            <a:ext cx="1645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事前予約制　　　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CB37721C-C094-179E-FAB9-00443726A18D}"/>
              </a:ext>
            </a:extLst>
          </p:cNvPr>
          <p:cNvSpPr txBox="1"/>
          <p:nvPr/>
        </p:nvSpPr>
        <p:spPr>
          <a:xfrm>
            <a:off x="2969706" y="7115020"/>
            <a:ext cx="45743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mail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2"/>
              </a:rPr>
              <a:t>h-uema@kitanaka.or.jp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 FAX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：０９８</a:t>
            </a:r>
            <a:r>
              <a:rPr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-</a:t>
            </a:r>
            <a:r>
              <a:rPr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９３５－２９７８</a:t>
            </a:r>
            <a:endParaRPr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A9DA5DA-25B5-5A4A-1674-D3BCD3537A88}"/>
              </a:ext>
            </a:extLst>
          </p:cNvPr>
          <p:cNvSpPr/>
          <p:nvPr/>
        </p:nvSpPr>
        <p:spPr>
          <a:xfrm>
            <a:off x="2234860" y="2619010"/>
            <a:ext cx="150714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800" b="0" cap="none" spc="0" dirty="0">
                <a:ln w="0"/>
                <a:solidFill>
                  <a:srgbClr val="00B0F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３件終了</a:t>
            </a:r>
          </a:p>
        </p:txBody>
      </p:sp>
    </p:spTree>
    <p:extLst>
      <p:ext uri="{BB962C8B-B14F-4D97-AF65-F5344CB8AC3E}">
        <p14:creationId xmlns:p14="http://schemas.microsoft.com/office/powerpoint/2010/main" val="63663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32.potx" id="{A2FFFB87-B135-4F6F-93C3-31EBF096B488}" vid="{48EE3F0C-4BC7-4324-B8FB-B9F6BD660F7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316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2015-04-28T12:00:53Z</dcterms:created>
  <dcterms:modified xsi:type="dcterms:W3CDTF">2022-07-13T02:26:52Z</dcterms:modified>
</cp:coreProperties>
</file>